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103"/>
  </p:notesMasterIdLst>
  <p:sldIdLst>
    <p:sldId id="341" r:id="rId9"/>
    <p:sldId id="343" r:id="rId10"/>
    <p:sldId id="344" r:id="rId11"/>
    <p:sldId id="413" r:id="rId12"/>
    <p:sldId id="366" r:id="rId13"/>
    <p:sldId id="367" r:id="rId14"/>
    <p:sldId id="368" r:id="rId15"/>
    <p:sldId id="369" r:id="rId16"/>
    <p:sldId id="345" r:id="rId17"/>
    <p:sldId id="437" r:id="rId18"/>
    <p:sldId id="372" r:id="rId19"/>
    <p:sldId id="377" r:id="rId20"/>
    <p:sldId id="378" r:id="rId21"/>
    <p:sldId id="379" r:id="rId22"/>
    <p:sldId id="380" r:id="rId23"/>
    <p:sldId id="381" r:id="rId24"/>
    <p:sldId id="382" r:id="rId25"/>
    <p:sldId id="383" r:id="rId26"/>
    <p:sldId id="384" r:id="rId27"/>
    <p:sldId id="385" r:id="rId28"/>
    <p:sldId id="388" r:id="rId29"/>
    <p:sldId id="386" r:id="rId30"/>
    <p:sldId id="387" r:id="rId31"/>
    <p:sldId id="389" r:id="rId32"/>
    <p:sldId id="346" r:id="rId33"/>
    <p:sldId id="390" r:id="rId34"/>
    <p:sldId id="391" r:id="rId35"/>
    <p:sldId id="392" r:id="rId36"/>
    <p:sldId id="348" r:id="rId37"/>
    <p:sldId id="393" r:id="rId38"/>
    <p:sldId id="394" r:id="rId39"/>
    <p:sldId id="395"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350" r:id="rId55"/>
    <p:sldId id="414" r:id="rId56"/>
    <p:sldId id="411" r:id="rId57"/>
    <p:sldId id="415" r:id="rId58"/>
    <p:sldId id="416" r:id="rId59"/>
    <p:sldId id="417" r:id="rId60"/>
    <p:sldId id="418" r:id="rId61"/>
    <p:sldId id="419" r:id="rId62"/>
    <p:sldId id="420" r:id="rId63"/>
    <p:sldId id="421" r:id="rId64"/>
    <p:sldId id="422" r:id="rId65"/>
    <p:sldId id="423" r:id="rId66"/>
    <p:sldId id="424" r:id="rId67"/>
    <p:sldId id="425" r:id="rId68"/>
    <p:sldId id="427" r:id="rId69"/>
    <p:sldId id="426" r:id="rId70"/>
    <p:sldId id="428" r:id="rId71"/>
    <p:sldId id="429" r:id="rId72"/>
    <p:sldId id="430" r:id="rId73"/>
    <p:sldId id="351" r:id="rId74"/>
    <p:sldId id="433" r:id="rId75"/>
    <p:sldId id="434" r:id="rId76"/>
    <p:sldId id="435" r:id="rId77"/>
    <p:sldId id="436" r:id="rId78"/>
    <p:sldId id="438" r:id="rId79"/>
    <p:sldId id="439" r:id="rId80"/>
    <p:sldId id="440" r:id="rId81"/>
    <p:sldId id="441" r:id="rId82"/>
    <p:sldId id="442" r:id="rId83"/>
    <p:sldId id="444" r:id="rId84"/>
    <p:sldId id="445" r:id="rId85"/>
    <p:sldId id="446" r:id="rId86"/>
    <p:sldId id="447" r:id="rId87"/>
    <p:sldId id="448" r:id="rId88"/>
    <p:sldId id="449" r:id="rId89"/>
    <p:sldId id="450" r:id="rId90"/>
    <p:sldId id="363" r:id="rId91"/>
    <p:sldId id="451" r:id="rId92"/>
    <p:sldId id="452" r:id="rId93"/>
    <p:sldId id="453" r:id="rId94"/>
    <p:sldId id="454" r:id="rId95"/>
    <p:sldId id="362" r:id="rId96"/>
    <p:sldId id="455" r:id="rId97"/>
    <p:sldId id="456" r:id="rId98"/>
    <p:sldId id="457" r:id="rId99"/>
    <p:sldId id="364" r:id="rId100"/>
    <p:sldId id="458" r:id="rId101"/>
    <p:sldId id="459" r:id="rId102"/>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344"/>
            <p14:sldId id="413"/>
            <p14:sldId id="366"/>
            <p14:sldId id="367"/>
            <p14:sldId id="368"/>
            <p14:sldId id="369"/>
            <p14:sldId id="345"/>
            <p14:sldId id="437"/>
            <p14:sldId id="372"/>
            <p14:sldId id="377"/>
            <p14:sldId id="378"/>
            <p14:sldId id="379"/>
            <p14:sldId id="380"/>
            <p14:sldId id="381"/>
            <p14:sldId id="382"/>
            <p14:sldId id="383"/>
            <p14:sldId id="384"/>
            <p14:sldId id="385"/>
            <p14:sldId id="388"/>
            <p14:sldId id="386"/>
            <p14:sldId id="387"/>
            <p14:sldId id="389"/>
            <p14:sldId id="346"/>
            <p14:sldId id="390"/>
            <p14:sldId id="391"/>
            <p14:sldId id="392"/>
            <p14:sldId id="348"/>
            <p14:sldId id="393"/>
            <p14:sldId id="394"/>
            <p14:sldId id="395"/>
            <p14:sldId id="397"/>
            <p14:sldId id="398"/>
            <p14:sldId id="399"/>
            <p14:sldId id="400"/>
            <p14:sldId id="401"/>
            <p14:sldId id="402"/>
            <p14:sldId id="403"/>
            <p14:sldId id="404"/>
            <p14:sldId id="405"/>
            <p14:sldId id="406"/>
            <p14:sldId id="407"/>
            <p14:sldId id="408"/>
            <p14:sldId id="409"/>
            <p14:sldId id="410"/>
            <p14:sldId id="350"/>
            <p14:sldId id="414"/>
            <p14:sldId id="411"/>
            <p14:sldId id="415"/>
            <p14:sldId id="416"/>
            <p14:sldId id="417"/>
            <p14:sldId id="418"/>
            <p14:sldId id="419"/>
            <p14:sldId id="420"/>
            <p14:sldId id="421"/>
            <p14:sldId id="422"/>
            <p14:sldId id="423"/>
            <p14:sldId id="424"/>
            <p14:sldId id="425"/>
            <p14:sldId id="427"/>
            <p14:sldId id="426"/>
            <p14:sldId id="428"/>
            <p14:sldId id="429"/>
            <p14:sldId id="430"/>
            <p14:sldId id="351"/>
            <p14:sldId id="433"/>
            <p14:sldId id="434"/>
            <p14:sldId id="435"/>
            <p14:sldId id="436"/>
            <p14:sldId id="438"/>
            <p14:sldId id="439"/>
            <p14:sldId id="440"/>
            <p14:sldId id="441"/>
            <p14:sldId id="442"/>
            <p14:sldId id="444"/>
            <p14:sldId id="445"/>
            <p14:sldId id="446"/>
            <p14:sldId id="447"/>
            <p14:sldId id="448"/>
            <p14:sldId id="449"/>
            <p14:sldId id="450"/>
            <p14:sldId id="363"/>
            <p14:sldId id="451"/>
            <p14:sldId id="452"/>
            <p14:sldId id="453"/>
            <p14:sldId id="454"/>
            <p14:sldId id="362"/>
            <p14:sldId id="455"/>
            <p14:sldId id="456"/>
            <p14:sldId id="457"/>
            <p14:sldId id="364"/>
            <p14:sldId id="458"/>
            <p14:sldId id="459"/>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2C4"/>
    <a:srgbClr val="ABA1A4"/>
    <a:srgbClr val="F57100"/>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theme" Target="theme/theme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21/08/2022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4</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18</a:t>
            </a:fld>
            <a:endParaRPr lang="fr-FR"/>
          </a:p>
        </p:txBody>
      </p:sp>
    </p:spTree>
    <p:extLst>
      <p:ext uri="{BB962C8B-B14F-4D97-AF65-F5344CB8AC3E}">
        <p14:creationId xmlns:p14="http://schemas.microsoft.com/office/powerpoint/2010/main" val="358342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69</a:t>
            </a:fld>
            <a:endParaRPr lang="fr-FR"/>
          </a:p>
        </p:txBody>
      </p:sp>
    </p:spTree>
    <p:extLst>
      <p:ext uri="{BB962C8B-B14F-4D97-AF65-F5344CB8AC3E}">
        <p14:creationId xmlns:p14="http://schemas.microsoft.com/office/powerpoint/2010/main" val="1710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70</a:t>
            </a:fld>
            <a:endParaRPr lang="fr-FR"/>
          </a:p>
        </p:txBody>
      </p:sp>
    </p:spTree>
    <p:extLst>
      <p:ext uri="{BB962C8B-B14F-4D97-AF65-F5344CB8AC3E}">
        <p14:creationId xmlns:p14="http://schemas.microsoft.com/office/powerpoint/2010/main" val="4948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71</a:t>
            </a:fld>
            <a:endParaRPr lang="fr-FR"/>
          </a:p>
        </p:txBody>
      </p:sp>
    </p:spTree>
    <p:extLst>
      <p:ext uri="{BB962C8B-B14F-4D97-AF65-F5344CB8AC3E}">
        <p14:creationId xmlns:p14="http://schemas.microsoft.com/office/powerpoint/2010/main" val="1752293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endParaRPr lang="fr-F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endParaRPr lang="fr-F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sldNum="0" hdr="0" ft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diagramLayout" Target="../diagrams/layout1.xm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diagramData" Target="../diagrams/data1.xml"/><Relationship Id="rId16" Type="http://schemas.openxmlformats.org/officeDocument/2006/relationships/image" Target="../media/image82.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77.png"/><Relationship Id="rId5" Type="http://schemas.openxmlformats.org/officeDocument/2006/relationships/diagramColors" Target="../diagrams/colors1.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diagramQuickStyle" Target="../diagrams/quickStyle1.xml"/><Relationship Id="rId9" Type="http://schemas.openxmlformats.org/officeDocument/2006/relationships/image" Target="../media/image75.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6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107.emf"/></Relationships>
</file>

<file path=ppt/slides/_rels/slide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8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_rels/slide9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F9714-72E3-54F8-B7CE-EADB828E93F6}"/>
              </a:ext>
            </a:extLst>
          </p:cNvPr>
          <p:cNvSpPr>
            <a:spLocks noGrp="1"/>
          </p:cNvSpPr>
          <p:nvPr>
            <p:ph type="ctrTitle"/>
          </p:nvPr>
        </p:nvSpPr>
        <p:spPr>
          <a:xfrm>
            <a:off x="549473" y="697702"/>
            <a:ext cx="7561065" cy="858490"/>
          </a:xfrm>
        </p:spPr>
        <p:txBody>
          <a:bodyPr/>
          <a:lstStyle/>
          <a:p>
            <a:r>
              <a:rPr lang="fr-FR" dirty="0"/>
              <a:t>Enjeu stratégique pour le Conseil Régional d’Occitanie</a:t>
            </a:r>
          </a:p>
        </p:txBody>
      </p:sp>
      <p:grpSp>
        <p:nvGrpSpPr>
          <p:cNvPr id="6" name="Groupe 5">
            <a:extLst>
              <a:ext uri="{FF2B5EF4-FFF2-40B4-BE49-F238E27FC236}">
                <a16:creationId xmlns:a16="http://schemas.microsoft.com/office/drawing/2014/main" id="{0C4862A0-AE43-DC16-BF4F-E3410879B071}"/>
              </a:ext>
            </a:extLst>
          </p:cNvPr>
          <p:cNvGrpSpPr/>
          <p:nvPr/>
        </p:nvGrpSpPr>
        <p:grpSpPr>
          <a:xfrm>
            <a:off x="103695" y="1579406"/>
            <a:ext cx="9802305" cy="4911319"/>
            <a:chOff x="792593" y="772916"/>
            <a:chExt cx="10707886" cy="5526970"/>
          </a:xfrm>
        </p:grpSpPr>
        <p:sp>
          <p:nvSpPr>
            <p:cNvPr id="7" name="Freeform 5">
              <a:extLst>
                <a:ext uri="{FF2B5EF4-FFF2-40B4-BE49-F238E27FC236}">
                  <a16:creationId xmlns:a16="http://schemas.microsoft.com/office/drawing/2014/main" id="{8D6C94CA-BBD1-E88A-979F-FA5BDA62E157}"/>
                </a:ext>
              </a:extLst>
            </p:cNvPr>
            <p:cNvSpPr>
              <a:spLocks/>
            </p:cNvSpPr>
            <p:nvPr/>
          </p:nvSpPr>
          <p:spPr bwMode="auto">
            <a:xfrm>
              <a:off x="3144184" y="3201536"/>
              <a:ext cx="2752809" cy="2835893"/>
            </a:xfrm>
            <a:custGeom>
              <a:avLst/>
              <a:gdLst>
                <a:gd name="T0" fmla="*/ 460 w 721"/>
                <a:gd name="T1" fmla="*/ 55 h 721"/>
                <a:gd name="T2" fmla="*/ 666 w 721"/>
                <a:gd name="T3" fmla="*/ 460 h 721"/>
                <a:gd name="T4" fmla="*/ 261 w 721"/>
                <a:gd name="T5" fmla="*/ 666 h 721"/>
                <a:gd name="T6" fmla="*/ 55 w 721"/>
                <a:gd name="T7" fmla="*/ 261 h 721"/>
                <a:gd name="T8" fmla="*/ 460 w 721"/>
                <a:gd name="T9" fmla="*/ 55 h 721"/>
              </a:gdLst>
              <a:ahLst/>
              <a:cxnLst>
                <a:cxn ang="0">
                  <a:pos x="T0" y="T1"/>
                </a:cxn>
                <a:cxn ang="0">
                  <a:pos x="T2" y="T3"/>
                </a:cxn>
                <a:cxn ang="0">
                  <a:pos x="T4" y="T5"/>
                </a:cxn>
                <a:cxn ang="0">
                  <a:pos x="T6" y="T7"/>
                </a:cxn>
                <a:cxn ang="0">
                  <a:pos x="T8" y="T9"/>
                </a:cxn>
              </a:cxnLst>
              <a:rect l="0" t="0" r="r" b="b"/>
              <a:pathLst>
                <a:path w="721" h="721">
                  <a:moveTo>
                    <a:pt x="460" y="55"/>
                  </a:moveTo>
                  <a:cubicBezTo>
                    <a:pt x="628" y="110"/>
                    <a:pt x="721" y="291"/>
                    <a:pt x="666" y="460"/>
                  </a:cubicBezTo>
                  <a:cubicBezTo>
                    <a:pt x="611" y="629"/>
                    <a:pt x="430" y="721"/>
                    <a:pt x="261" y="666"/>
                  </a:cubicBezTo>
                  <a:cubicBezTo>
                    <a:pt x="92" y="612"/>
                    <a:pt x="0" y="430"/>
                    <a:pt x="55" y="261"/>
                  </a:cubicBezTo>
                  <a:cubicBezTo>
                    <a:pt x="109" y="93"/>
                    <a:pt x="291" y="0"/>
                    <a:pt x="460" y="55"/>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9" name="Freeform 7">
              <a:extLst>
                <a:ext uri="{FF2B5EF4-FFF2-40B4-BE49-F238E27FC236}">
                  <a16:creationId xmlns:a16="http://schemas.microsoft.com/office/drawing/2014/main" id="{5FA85757-AD36-53C3-CC1F-7566B6BF12FF}"/>
                </a:ext>
              </a:extLst>
            </p:cNvPr>
            <p:cNvSpPr>
              <a:spLocks/>
            </p:cNvSpPr>
            <p:nvPr/>
          </p:nvSpPr>
          <p:spPr bwMode="auto">
            <a:xfrm>
              <a:off x="5317594" y="3463993"/>
              <a:ext cx="2752809" cy="2835893"/>
            </a:xfrm>
            <a:custGeom>
              <a:avLst/>
              <a:gdLst>
                <a:gd name="T0" fmla="*/ 104 w 729"/>
                <a:gd name="T1" fmla="*/ 553 h 729"/>
                <a:gd name="T2" fmla="*/ 175 w 729"/>
                <a:gd name="T3" fmla="*/ 104 h 729"/>
                <a:gd name="T4" fmla="*/ 624 w 729"/>
                <a:gd name="T5" fmla="*/ 175 h 729"/>
                <a:gd name="T6" fmla="*/ 553 w 729"/>
                <a:gd name="T7" fmla="*/ 624 h 729"/>
                <a:gd name="T8" fmla="*/ 104 w 729"/>
                <a:gd name="T9" fmla="*/ 553 h 729"/>
              </a:gdLst>
              <a:ahLst/>
              <a:cxnLst>
                <a:cxn ang="0">
                  <a:pos x="T0" y="T1"/>
                </a:cxn>
                <a:cxn ang="0">
                  <a:pos x="T2" y="T3"/>
                </a:cxn>
                <a:cxn ang="0">
                  <a:pos x="T4" y="T5"/>
                </a:cxn>
                <a:cxn ang="0">
                  <a:pos x="T6" y="T7"/>
                </a:cxn>
                <a:cxn ang="0">
                  <a:pos x="T8" y="T9"/>
                </a:cxn>
              </a:cxnLst>
              <a:rect l="0" t="0" r="r" b="b"/>
              <a:pathLst>
                <a:path w="729" h="729">
                  <a:moveTo>
                    <a:pt x="104" y="553"/>
                  </a:moveTo>
                  <a:cubicBezTo>
                    <a:pt x="0" y="410"/>
                    <a:pt x="32" y="209"/>
                    <a:pt x="175" y="104"/>
                  </a:cubicBezTo>
                  <a:cubicBezTo>
                    <a:pt x="319" y="0"/>
                    <a:pt x="520" y="32"/>
                    <a:pt x="624" y="175"/>
                  </a:cubicBezTo>
                  <a:cubicBezTo>
                    <a:pt x="729" y="319"/>
                    <a:pt x="697" y="520"/>
                    <a:pt x="553" y="624"/>
                  </a:cubicBezTo>
                  <a:cubicBezTo>
                    <a:pt x="409" y="729"/>
                    <a:pt x="208" y="697"/>
                    <a:pt x="104" y="553"/>
                  </a:cubicBezTo>
                  <a:close/>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1" name="Oval 9">
              <a:extLst>
                <a:ext uri="{FF2B5EF4-FFF2-40B4-BE49-F238E27FC236}">
                  <a16:creationId xmlns:a16="http://schemas.microsoft.com/office/drawing/2014/main" id="{ACB57F3E-E712-D9AF-95F2-52E36EC07FF4}"/>
                </a:ext>
              </a:extLst>
            </p:cNvPr>
            <p:cNvSpPr>
              <a:spLocks noChangeArrowheads="1"/>
            </p:cNvSpPr>
            <p:nvPr/>
          </p:nvSpPr>
          <p:spPr bwMode="auto">
            <a:xfrm>
              <a:off x="4520589" y="1251250"/>
              <a:ext cx="2752809" cy="2835893"/>
            </a:xfrm>
            <a:prstGeom prst="ellipse">
              <a:avLst/>
            </a:pr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3" name="Freeform 11">
              <a:extLst>
                <a:ext uri="{FF2B5EF4-FFF2-40B4-BE49-F238E27FC236}">
                  <a16:creationId xmlns:a16="http://schemas.microsoft.com/office/drawing/2014/main" id="{BED112DA-0292-4F81-8A7A-79F59F214CB5}"/>
                </a:ext>
              </a:extLst>
            </p:cNvPr>
            <p:cNvSpPr>
              <a:spLocks/>
            </p:cNvSpPr>
            <p:nvPr/>
          </p:nvSpPr>
          <p:spPr bwMode="auto">
            <a:xfrm>
              <a:off x="4559811" y="2762750"/>
              <a:ext cx="2359551" cy="2430764"/>
            </a:xfrm>
            <a:custGeom>
              <a:avLst/>
              <a:gdLst>
                <a:gd name="T0" fmla="*/ 388 w 608"/>
                <a:gd name="T1" fmla="*/ 562 h 609"/>
                <a:gd name="T2" fmla="*/ 46 w 608"/>
                <a:gd name="T3" fmla="*/ 388 h 609"/>
                <a:gd name="T4" fmla="*/ 220 w 608"/>
                <a:gd name="T5" fmla="*/ 46 h 609"/>
                <a:gd name="T6" fmla="*/ 562 w 608"/>
                <a:gd name="T7" fmla="*/ 220 h 609"/>
                <a:gd name="T8" fmla="*/ 388 w 608"/>
                <a:gd name="T9" fmla="*/ 562 h 609"/>
              </a:gdLst>
              <a:ahLst/>
              <a:cxnLst>
                <a:cxn ang="0">
                  <a:pos x="T0" y="T1"/>
                </a:cxn>
                <a:cxn ang="0">
                  <a:pos x="T2" y="T3"/>
                </a:cxn>
                <a:cxn ang="0">
                  <a:pos x="T4" y="T5"/>
                </a:cxn>
                <a:cxn ang="0">
                  <a:pos x="T6" y="T7"/>
                </a:cxn>
                <a:cxn ang="0">
                  <a:pos x="T8" y="T9"/>
                </a:cxn>
              </a:cxnLst>
              <a:rect l="0" t="0" r="r" b="b"/>
              <a:pathLst>
                <a:path w="608" h="609">
                  <a:moveTo>
                    <a:pt x="388" y="562"/>
                  </a:moveTo>
                  <a:cubicBezTo>
                    <a:pt x="245" y="609"/>
                    <a:pt x="92" y="531"/>
                    <a:pt x="46" y="388"/>
                  </a:cubicBezTo>
                  <a:cubicBezTo>
                    <a:pt x="0" y="246"/>
                    <a:pt x="78" y="93"/>
                    <a:pt x="220" y="46"/>
                  </a:cubicBezTo>
                  <a:cubicBezTo>
                    <a:pt x="363" y="0"/>
                    <a:pt x="516" y="78"/>
                    <a:pt x="562" y="220"/>
                  </a:cubicBezTo>
                  <a:cubicBezTo>
                    <a:pt x="608" y="363"/>
                    <a:pt x="530" y="516"/>
                    <a:pt x="388" y="5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4" name="Freeform 12">
              <a:extLst>
                <a:ext uri="{FF2B5EF4-FFF2-40B4-BE49-F238E27FC236}">
                  <a16:creationId xmlns:a16="http://schemas.microsoft.com/office/drawing/2014/main" id="{251CF41F-7020-1401-BE8C-0A7977EFD0EB}"/>
                </a:ext>
              </a:extLst>
            </p:cNvPr>
            <p:cNvSpPr>
              <a:spLocks/>
            </p:cNvSpPr>
            <p:nvPr/>
          </p:nvSpPr>
          <p:spPr bwMode="auto">
            <a:xfrm rot="2985336">
              <a:off x="6826208" y="1408253"/>
              <a:ext cx="495530" cy="420691"/>
            </a:xfrm>
            <a:custGeom>
              <a:avLst/>
              <a:gdLst>
                <a:gd name="T0" fmla="*/ 303 w 303"/>
                <a:gd name="T1" fmla="*/ 273 h 273"/>
                <a:gd name="T2" fmla="*/ 153 w 303"/>
                <a:gd name="T3" fmla="*/ 0 h 273"/>
                <a:gd name="T4" fmla="*/ 0 w 303"/>
                <a:gd name="T5" fmla="*/ 273 h 273"/>
                <a:gd name="T6" fmla="*/ 303 w 303"/>
                <a:gd name="T7" fmla="*/ 273 h 273"/>
              </a:gdLst>
              <a:ahLst/>
              <a:cxnLst>
                <a:cxn ang="0">
                  <a:pos x="T0" y="T1"/>
                </a:cxn>
                <a:cxn ang="0">
                  <a:pos x="T2" y="T3"/>
                </a:cxn>
                <a:cxn ang="0">
                  <a:pos x="T4" y="T5"/>
                </a:cxn>
                <a:cxn ang="0">
                  <a:pos x="T6" y="T7"/>
                </a:cxn>
              </a:cxnLst>
              <a:rect l="0" t="0" r="r" b="b"/>
              <a:pathLst>
                <a:path w="303" h="273">
                  <a:moveTo>
                    <a:pt x="303" y="273"/>
                  </a:moveTo>
                  <a:lnTo>
                    <a:pt x="153" y="0"/>
                  </a:lnTo>
                  <a:lnTo>
                    <a:pt x="0" y="273"/>
                  </a:lnTo>
                  <a:lnTo>
                    <a:pt x="303" y="2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5" name="Freeform 13">
              <a:extLst>
                <a:ext uri="{FF2B5EF4-FFF2-40B4-BE49-F238E27FC236}">
                  <a16:creationId xmlns:a16="http://schemas.microsoft.com/office/drawing/2014/main" id="{33243E47-C4E4-E8B4-84A8-6561C6C331C9}"/>
                </a:ext>
              </a:extLst>
            </p:cNvPr>
            <p:cNvSpPr>
              <a:spLocks/>
            </p:cNvSpPr>
            <p:nvPr/>
          </p:nvSpPr>
          <p:spPr bwMode="auto">
            <a:xfrm rot="1572666">
              <a:off x="3200966" y="3537693"/>
              <a:ext cx="488950" cy="461963"/>
            </a:xfrm>
            <a:custGeom>
              <a:avLst/>
              <a:gdLst>
                <a:gd name="T0" fmla="*/ 308 w 308"/>
                <a:gd name="T1" fmla="*/ 0 h 291"/>
                <a:gd name="T2" fmla="*/ 0 w 308"/>
                <a:gd name="T3" fmla="*/ 61 h 291"/>
                <a:gd name="T4" fmla="*/ 214 w 308"/>
                <a:gd name="T5" fmla="*/ 291 h 291"/>
                <a:gd name="T6" fmla="*/ 308 w 308"/>
                <a:gd name="T7" fmla="*/ 0 h 291"/>
              </a:gdLst>
              <a:ahLst/>
              <a:cxnLst>
                <a:cxn ang="0">
                  <a:pos x="T0" y="T1"/>
                </a:cxn>
                <a:cxn ang="0">
                  <a:pos x="T2" y="T3"/>
                </a:cxn>
                <a:cxn ang="0">
                  <a:pos x="T4" y="T5"/>
                </a:cxn>
                <a:cxn ang="0">
                  <a:pos x="T6" y="T7"/>
                </a:cxn>
              </a:cxnLst>
              <a:rect l="0" t="0" r="r" b="b"/>
              <a:pathLst>
                <a:path w="308" h="291">
                  <a:moveTo>
                    <a:pt x="308" y="0"/>
                  </a:moveTo>
                  <a:lnTo>
                    <a:pt x="0" y="61"/>
                  </a:lnTo>
                  <a:lnTo>
                    <a:pt x="214" y="291"/>
                  </a:lnTo>
                  <a:lnTo>
                    <a:pt x="30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7" name="Freeform 15">
              <a:extLst>
                <a:ext uri="{FF2B5EF4-FFF2-40B4-BE49-F238E27FC236}">
                  <a16:creationId xmlns:a16="http://schemas.microsoft.com/office/drawing/2014/main" id="{758B6563-8042-AD2C-A3EC-6618C8F42CA9}"/>
                </a:ext>
              </a:extLst>
            </p:cNvPr>
            <p:cNvSpPr>
              <a:spLocks/>
            </p:cNvSpPr>
            <p:nvPr/>
          </p:nvSpPr>
          <p:spPr bwMode="auto">
            <a:xfrm rot="16446091">
              <a:off x="7616690" y="4036087"/>
              <a:ext cx="464457" cy="482330"/>
            </a:xfrm>
            <a:custGeom>
              <a:avLst/>
              <a:gdLst>
                <a:gd name="T0" fmla="*/ 0 w 284"/>
                <a:gd name="T1" fmla="*/ 180 h 313"/>
                <a:gd name="T2" fmla="*/ 284 w 284"/>
                <a:gd name="T3" fmla="*/ 313 h 313"/>
                <a:gd name="T4" fmla="*/ 247 w 284"/>
                <a:gd name="T5" fmla="*/ 0 h 313"/>
                <a:gd name="T6" fmla="*/ 0 w 284"/>
                <a:gd name="T7" fmla="*/ 180 h 313"/>
              </a:gdLst>
              <a:ahLst/>
              <a:cxnLst>
                <a:cxn ang="0">
                  <a:pos x="T0" y="T1"/>
                </a:cxn>
                <a:cxn ang="0">
                  <a:pos x="T2" y="T3"/>
                </a:cxn>
                <a:cxn ang="0">
                  <a:pos x="T4" y="T5"/>
                </a:cxn>
                <a:cxn ang="0">
                  <a:pos x="T6" y="T7"/>
                </a:cxn>
              </a:cxnLst>
              <a:rect l="0" t="0" r="r" b="b"/>
              <a:pathLst>
                <a:path w="284" h="313">
                  <a:moveTo>
                    <a:pt x="0" y="180"/>
                  </a:moveTo>
                  <a:lnTo>
                    <a:pt x="284" y="313"/>
                  </a:lnTo>
                  <a:lnTo>
                    <a:pt x="247" y="0"/>
                  </a:lnTo>
                  <a:lnTo>
                    <a:pt x="0"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20" name="ZoneTexte 97">
              <a:extLst>
                <a:ext uri="{FF2B5EF4-FFF2-40B4-BE49-F238E27FC236}">
                  <a16:creationId xmlns:a16="http://schemas.microsoft.com/office/drawing/2014/main" id="{80D1AE85-CD57-2F9A-2578-AFBDBCB0E443}"/>
                </a:ext>
              </a:extLst>
            </p:cNvPr>
            <p:cNvSpPr txBox="1"/>
            <p:nvPr/>
          </p:nvSpPr>
          <p:spPr>
            <a:xfrm>
              <a:off x="8334988" y="3450205"/>
              <a:ext cx="3165491" cy="1930943"/>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accent3"/>
                  </a:solidFill>
                  <a:latin typeface="Tahoma" panose="020B0604030504040204" pitchFamily="34" charset="0"/>
                  <a:ea typeface="Tahoma" panose="020B0604030504040204" pitchFamily="34" charset="0"/>
                  <a:cs typeface="Tahoma" panose="020B0604030504040204" pitchFamily="34" charset="0"/>
                </a:rPr>
                <a:t>Partenaires *</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Accepter le choix d’être référent ou en proposer un autre.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Constituer une équipe projet.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Accompagner la réalisation des projets d’entreprises.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Déposer des demandes de subventions pour les entreprises.</a:t>
              </a:r>
            </a:p>
          </p:txBody>
        </p:sp>
        <p:sp>
          <p:nvSpPr>
            <p:cNvPr id="21" name="ZoneTexte 98">
              <a:extLst>
                <a:ext uri="{FF2B5EF4-FFF2-40B4-BE49-F238E27FC236}">
                  <a16:creationId xmlns:a16="http://schemas.microsoft.com/office/drawing/2014/main" id="{32026E40-B57D-9B25-8611-1F3191AE5FFE}"/>
                </a:ext>
              </a:extLst>
            </p:cNvPr>
            <p:cNvSpPr txBox="1"/>
            <p:nvPr/>
          </p:nvSpPr>
          <p:spPr>
            <a:xfrm>
              <a:off x="792593" y="1690763"/>
              <a:ext cx="2286191" cy="349821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fr-FR" sz="1200" b="1" dirty="0">
                  <a:solidFill>
                    <a:schemeClr val="accent5"/>
                  </a:solidFill>
                  <a:latin typeface="Tahoma" panose="020B0604030504040204" pitchFamily="34" charset="0"/>
                  <a:ea typeface="Tahoma" panose="020B0604030504040204" pitchFamily="34" charset="0"/>
                  <a:cs typeface="Tahoma" panose="020B0604030504040204" pitchFamily="34" charset="0"/>
                </a:rPr>
                <a:t>Agents du Conseil Régional</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Gérer la relation avec les entreprises et organiser les accompagnements par les partenaires.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Accéder aux descriptifs des projets.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Traiter les demandes de subvention et gérer les paiements.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Communiquer sur les événements économiques.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les indicateurs d’usage de l’ensemble du système d’information Entreprises.</a:t>
              </a:r>
            </a:p>
          </p:txBody>
        </p:sp>
        <p:sp>
          <p:nvSpPr>
            <p:cNvPr id="22" name="ZoneTexte 99">
              <a:extLst>
                <a:ext uri="{FF2B5EF4-FFF2-40B4-BE49-F238E27FC236}">
                  <a16:creationId xmlns:a16="http://schemas.microsoft.com/office/drawing/2014/main" id="{E695CA35-0BE1-73CF-8D32-8F19ADBED89D}"/>
                </a:ext>
              </a:extLst>
            </p:cNvPr>
            <p:cNvSpPr txBox="1"/>
            <p:nvPr/>
          </p:nvSpPr>
          <p:spPr>
            <a:xfrm>
              <a:off x="7631643" y="772916"/>
              <a:ext cx="3683398" cy="183569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tx2"/>
                  </a:solidFill>
                  <a:latin typeface="Tahoma" panose="020B0604030504040204" pitchFamily="34" charset="0"/>
                  <a:ea typeface="Tahoma" panose="020B0604030504040204" pitchFamily="34" charset="0"/>
                  <a:cs typeface="Tahoma" panose="020B0604030504040204" pitchFamily="34" charset="0"/>
                </a:rPr>
                <a:t>Entreprises</a:t>
              </a:r>
              <a:endParaRPr lang="it-IT" sz="1050" b="1"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Rechercher des informations sur les subventions.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Se faire accompagner par un référent.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Participer au réseau des développeurs économiques.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Faire la demande de subventions en ligne.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l’instruction de leurs dossiers.</a:t>
              </a:r>
            </a:p>
          </p:txBody>
        </p:sp>
        <p:sp>
          <p:nvSpPr>
            <p:cNvPr id="24" name="ZoneTexte 102">
              <a:extLst>
                <a:ext uri="{FF2B5EF4-FFF2-40B4-BE49-F238E27FC236}">
                  <a16:creationId xmlns:a16="http://schemas.microsoft.com/office/drawing/2014/main" id="{297B1A84-2E0D-EED2-385A-101862051581}"/>
                </a:ext>
              </a:extLst>
            </p:cNvPr>
            <p:cNvSpPr txBox="1"/>
            <p:nvPr/>
          </p:nvSpPr>
          <p:spPr>
            <a:xfrm>
              <a:off x="4887709" y="3247312"/>
              <a:ext cx="1703753" cy="133347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fr-FR" sz="1200" b="1" dirty="0">
                  <a:latin typeface="Tahoma" panose="020B0604030504040204" pitchFamily="34" charset="0"/>
                  <a:ea typeface="Tahoma" panose="020B0604030504040204" pitchFamily="34" charset="0"/>
                  <a:cs typeface="Tahoma" panose="020B0604030504040204" pitchFamily="34" charset="0"/>
                </a:rPr>
                <a:t>Plateforme Entreprise</a:t>
              </a:r>
              <a:endParaRPr lang="fr-FR" sz="1200" dirty="0">
                <a:latin typeface="Tahoma" panose="020B0604030504040204" pitchFamily="34" charset="0"/>
                <a:ea typeface="Tahoma" panose="020B0604030504040204" pitchFamily="34" charset="0"/>
                <a:cs typeface="Tahoma" panose="020B0604030504040204" pitchFamily="34" charset="0"/>
              </a:endParaRPr>
            </a:p>
            <a:p>
              <a:pPr algn="ctr"/>
              <a:r>
                <a:rPr lang="fr-FR" sz="1050" dirty="0">
                  <a:latin typeface="Tahoma" panose="020B0604030504040204" pitchFamily="34" charset="0"/>
                  <a:ea typeface="Tahoma" panose="020B0604030504040204" pitchFamily="34" charset="0"/>
                  <a:cs typeface="Tahoma" panose="020B0604030504040204" pitchFamily="34" charset="0"/>
                </a:rPr>
                <a:t>Ecosystème Métier, applicatif et technique, qui répond aux besoins des entreprises.</a:t>
              </a:r>
            </a:p>
          </p:txBody>
        </p:sp>
      </p:grpSp>
      <p:sp>
        <p:nvSpPr>
          <p:cNvPr id="5" name="Rectangle 4">
            <a:extLst>
              <a:ext uri="{FF2B5EF4-FFF2-40B4-BE49-F238E27FC236}">
                <a16:creationId xmlns:a16="http://schemas.microsoft.com/office/drawing/2014/main" id="{E93F9911-5992-EB62-E3E0-BDB3644BFDD3}"/>
              </a:ext>
            </a:extLst>
          </p:cNvPr>
          <p:cNvSpPr/>
          <p:nvPr/>
        </p:nvSpPr>
        <p:spPr>
          <a:xfrm>
            <a:off x="8812491" y="6543729"/>
            <a:ext cx="1093509" cy="314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F8CE109-CC4E-4B37-F4A8-6B801B3A760F}"/>
              </a:ext>
            </a:extLst>
          </p:cNvPr>
          <p:cNvSpPr txBox="1"/>
          <p:nvPr/>
        </p:nvSpPr>
        <p:spPr>
          <a:xfrm>
            <a:off x="6585875" y="5881958"/>
            <a:ext cx="3320125" cy="830997"/>
          </a:xfrm>
          <a:prstGeom prst="rect">
            <a:avLst/>
          </a:prstGeom>
          <a:solidFill>
            <a:schemeClr val="bg1"/>
          </a:solidFill>
        </p:spPr>
        <p:txBody>
          <a:bodyPr wrap="square" rtlCol="0">
            <a:spAutoFit/>
          </a:bodyPr>
          <a:lstStyle/>
          <a:p>
            <a:r>
              <a:rPr lang="fr-FR" sz="800" b="1" i="1" dirty="0">
                <a:solidFill>
                  <a:schemeClr val="accent3"/>
                </a:solidFill>
              </a:rPr>
              <a:t>* Partenaires : </a:t>
            </a:r>
          </a:p>
          <a:p>
            <a:r>
              <a:rPr lang="fr-FR" sz="800" i="1" dirty="0"/>
              <a:t>Réseau des Chambres de Commerce et d’Industrie,</a:t>
            </a:r>
          </a:p>
          <a:p>
            <a:r>
              <a:rPr lang="fr-FR" sz="800" i="1" dirty="0"/>
              <a:t>Réseau des Chambres de Métiers et de l’Artisanat, </a:t>
            </a:r>
          </a:p>
          <a:p>
            <a:r>
              <a:rPr lang="fr-FR" sz="800" i="1" dirty="0"/>
              <a:t>Agence de développement économique AD’OCC,</a:t>
            </a:r>
          </a:p>
          <a:p>
            <a:r>
              <a:rPr lang="fr-FR" sz="800" i="1" dirty="0"/>
              <a:t>Etablissement Publics de Coopération intercommunale,</a:t>
            </a:r>
          </a:p>
          <a:p>
            <a:r>
              <a:rPr lang="fr-FR" sz="800" i="1" dirty="0"/>
              <a:t>Réseaux spécialisés, etc.</a:t>
            </a:r>
          </a:p>
        </p:txBody>
      </p:sp>
    </p:spTree>
    <p:extLst>
      <p:ext uri="{BB962C8B-B14F-4D97-AF65-F5344CB8AC3E}">
        <p14:creationId xmlns:p14="http://schemas.microsoft.com/office/powerpoint/2010/main" val="32925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436516"/>
          </a:xfrm>
        </p:spPr>
        <p:txBody>
          <a:bodyPr/>
          <a:lstStyle/>
          <a:p>
            <a:r>
              <a:rPr lang="fr-FR" dirty="0"/>
              <a:t>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302423" y="1448101"/>
            <a:ext cx="8987628" cy="4712197"/>
          </a:xfrm>
          <a:prstGeom prst="rect">
            <a:avLst/>
          </a:prstGeom>
        </p:spPr>
      </p:pic>
      <p:sp>
        <p:nvSpPr>
          <p:cNvPr id="3" name="ZoneTexte 2">
            <a:extLst>
              <a:ext uri="{FF2B5EF4-FFF2-40B4-BE49-F238E27FC236}">
                <a16:creationId xmlns:a16="http://schemas.microsoft.com/office/drawing/2014/main" id="{CE9A6B5C-DFEA-A7EB-5322-D0C04F83BC44}"/>
              </a:ext>
            </a:extLst>
          </p:cNvPr>
          <p:cNvSpPr txBox="1"/>
          <p:nvPr/>
        </p:nvSpPr>
        <p:spPr>
          <a:xfrm>
            <a:off x="615949" y="6092684"/>
            <a:ext cx="8037117" cy="523220"/>
          </a:xfrm>
          <a:prstGeom prst="rect">
            <a:avLst/>
          </a:prstGeom>
          <a:noFill/>
        </p:spPr>
        <p:txBody>
          <a:bodyPr wrap="square" rtlCol="0">
            <a:spAutoFit/>
          </a:bodyPr>
          <a:lstStyle/>
          <a:p>
            <a:r>
              <a:rPr lang="fr-FR" sz="1400" dirty="0"/>
              <a:t>La </a:t>
            </a:r>
            <a:r>
              <a:rPr lang="fr-FR" sz="1400" b="1" dirty="0"/>
              <a:t>division en plusieurs modules </a:t>
            </a:r>
            <a:r>
              <a:rPr lang="fr-FR" sz="1400" dirty="0"/>
              <a:t>et la prise en compte des </a:t>
            </a:r>
            <a:r>
              <a:rPr lang="fr-FR" sz="1400" b="1" dirty="0"/>
              <a:t>besoins des différentes parties prenantes </a:t>
            </a:r>
            <a:r>
              <a:rPr lang="fr-FR" sz="1400" dirty="0"/>
              <a:t>créent un </a:t>
            </a:r>
            <a:r>
              <a:rPr lang="fr-FR" sz="1400" b="1" dirty="0"/>
              <a:t>écosystème complexe</a:t>
            </a:r>
            <a:r>
              <a:rPr lang="fr-FR" sz="1400" dirty="0"/>
              <a:t>.</a:t>
            </a:r>
          </a:p>
        </p:txBody>
      </p:sp>
      <p:sp>
        <p:nvSpPr>
          <p:cNvPr id="4" name="Rectangle 3">
            <a:extLst>
              <a:ext uri="{FF2B5EF4-FFF2-40B4-BE49-F238E27FC236}">
                <a16:creationId xmlns:a16="http://schemas.microsoft.com/office/drawing/2014/main" id="{E3346F9A-4AB7-8571-B834-F5DFA05870F0}"/>
              </a:ext>
            </a:extLst>
          </p:cNvPr>
          <p:cNvSpPr/>
          <p:nvPr/>
        </p:nvSpPr>
        <p:spPr>
          <a:xfrm>
            <a:off x="302423" y="5467546"/>
            <a:ext cx="3166641" cy="692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F16A7AA-579F-8EDF-FBED-161A5434A388}"/>
              </a:ext>
            </a:extLst>
          </p:cNvPr>
          <p:cNvSpPr/>
          <p:nvPr/>
        </p:nvSpPr>
        <p:spPr>
          <a:xfrm>
            <a:off x="2073897" y="2810758"/>
            <a:ext cx="311085" cy="234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2327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plateforme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spTree>
    <p:extLst>
      <p:ext uri="{BB962C8B-B14F-4D97-AF65-F5344CB8AC3E}">
        <p14:creationId xmlns:p14="http://schemas.microsoft.com/office/powerpoint/2010/main" val="2572830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spTree>
    <p:extLst>
      <p:ext uri="{BB962C8B-B14F-4D97-AF65-F5344CB8AC3E}">
        <p14:creationId xmlns:p14="http://schemas.microsoft.com/office/powerpoint/2010/main" val="325186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88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spTree>
    <p:extLst>
      <p:ext uri="{BB962C8B-B14F-4D97-AF65-F5344CB8AC3E}">
        <p14:creationId xmlns:p14="http://schemas.microsoft.com/office/powerpoint/2010/main" val="75293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spTree>
    <p:extLst>
      <p:ext uri="{BB962C8B-B14F-4D97-AF65-F5344CB8AC3E}">
        <p14:creationId xmlns:p14="http://schemas.microsoft.com/office/powerpoint/2010/main" val="367290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spTree>
    <p:extLst>
      <p:ext uri="{BB962C8B-B14F-4D97-AF65-F5344CB8AC3E}">
        <p14:creationId xmlns:p14="http://schemas.microsoft.com/office/powerpoint/2010/main" val="406531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700435"/>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327264"/>
            <a:ext cx="9145971" cy="3944897"/>
          </a:xfrm>
          <a:prstGeom prst="rect">
            <a:avLst/>
          </a:prstGeom>
          <a:noFill/>
          <a:ln>
            <a:noFill/>
          </a:ln>
        </p:spPr>
      </p:pic>
    </p:spTree>
    <p:extLst>
      <p:ext uri="{BB962C8B-B14F-4D97-AF65-F5344CB8AC3E}">
        <p14:creationId xmlns:p14="http://schemas.microsoft.com/office/powerpoint/2010/main" val="4293429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spTree>
    <p:extLst>
      <p:ext uri="{BB962C8B-B14F-4D97-AF65-F5344CB8AC3E}">
        <p14:creationId xmlns:p14="http://schemas.microsoft.com/office/powerpoint/2010/main" val="2745431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48164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Sécurité</a:t>
            </a:r>
          </a:p>
          <a:p>
            <a:pPr marL="0" indent="0">
              <a:buNone/>
            </a:pPr>
            <a:r>
              <a:rPr lang="fr-FR" sz="1600" dirty="0"/>
              <a:t>8  	Déploiement</a:t>
            </a:r>
          </a:p>
          <a:p>
            <a:pPr marL="0" indent="0">
              <a:buNone/>
            </a:pPr>
            <a:r>
              <a:rPr lang="fr-FR" sz="1600" dirty="0"/>
              <a:t>9   	Tests</a:t>
            </a:r>
          </a:p>
          <a:p>
            <a:pPr marL="0" indent="0">
              <a:buNone/>
            </a:pPr>
            <a:r>
              <a:rPr lang="fr-FR" sz="1600" dirty="0"/>
              <a:t>10  	Bilan du projet</a:t>
            </a:r>
          </a:p>
          <a:p>
            <a:endParaRPr lang="fr-FR" sz="1600"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spTree>
    <p:extLst>
      <p:ext uri="{BB962C8B-B14F-4D97-AF65-F5344CB8AC3E}">
        <p14:creationId xmlns:p14="http://schemas.microsoft.com/office/powerpoint/2010/main" val="3364983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spTree>
    <p:extLst>
      <p:ext uri="{BB962C8B-B14F-4D97-AF65-F5344CB8AC3E}">
        <p14:creationId xmlns:p14="http://schemas.microsoft.com/office/powerpoint/2010/main" val="3126423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spTree>
    <p:extLst>
      <p:ext uri="{BB962C8B-B14F-4D97-AF65-F5344CB8AC3E}">
        <p14:creationId xmlns:p14="http://schemas.microsoft.com/office/powerpoint/2010/main" val="4267776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spTree>
    <p:extLst>
      <p:ext uri="{BB962C8B-B14F-4D97-AF65-F5344CB8AC3E}">
        <p14:creationId xmlns:p14="http://schemas.microsoft.com/office/powerpoint/2010/main" val="138970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spTree>
    <p:extLst>
      <p:ext uri="{BB962C8B-B14F-4D97-AF65-F5344CB8AC3E}">
        <p14:creationId xmlns:p14="http://schemas.microsoft.com/office/powerpoint/2010/main" val="684358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spTree>
    <p:extLst>
      <p:ext uri="{BB962C8B-B14F-4D97-AF65-F5344CB8AC3E}">
        <p14:creationId xmlns:p14="http://schemas.microsoft.com/office/powerpoint/2010/main" val="1071337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 </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7FE6EF-202E-A7D1-C7D9-C097A0BA9869}"/>
              </a:ext>
            </a:extLst>
          </p:cNvPr>
          <p:cNvSpPr>
            <a:spLocks noGrp="1"/>
          </p:cNvSpPr>
          <p:nvPr>
            <p:ph type="ctrTitle"/>
          </p:nvPr>
        </p:nvSpPr>
        <p:spPr/>
        <p:txBody>
          <a:bodyPr/>
          <a:lstStyle/>
          <a:p>
            <a:r>
              <a:rPr lang="fr-FR" dirty="0"/>
              <a:t>Contexte et objectifs du Hub</a:t>
            </a:r>
          </a:p>
        </p:txBody>
      </p:sp>
      <p:sp>
        <p:nvSpPr>
          <p:cNvPr id="3" name="Espace réservé du texte 2">
            <a:extLst>
              <a:ext uri="{FF2B5EF4-FFF2-40B4-BE49-F238E27FC236}">
                <a16:creationId xmlns:a16="http://schemas.microsoft.com/office/drawing/2014/main" id="{3220B842-DB1B-4065-F317-B4D9AEC8C268}"/>
              </a:ext>
            </a:extLst>
          </p:cNvPr>
          <p:cNvSpPr>
            <a:spLocks noGrp="1"/>
          </p:cNvSpPr>
          <p:nvPr>
            <p:ph type="body" sz="quarter" idx="14"/>
          </p:nvPr>
        </p:nvSpPr>
        <p:spPr>
          <a:xfrm>
            <a:off x="549473" y="1373524"/>
            <a:ext cx="8694148" cy="5939305"/>
          </a:xfrm>
        </p:spPr>
        <p:txBody>
          <a:bodyPr/>
          <a:lstStyle/>
          <a:p>
            <a:r>
              <a:rPr lang="fr-FR" b="1" dirty="0"/>
              <a:t>Qui ? </a:t>
            </a:r>
          </a:p>
          <a:p>
            <a:pPr marL="285750" indent="-285750">
              <a:buFont typeface="Arial" panose="020B0604020202020204" pitchFamily="34" charset="0"/>
              <a:buChar char="•"/>
            </a:pPr>
            <a:r>
              <a:rPr lang="fr-FR" b="1" dirty="0"/>
              <a:t>créateurs</a:t>
            </a:r>
            <a:r>
              <a:rPr lang="fr-FR" dirty="0"/>
              <a:t>, </a:t>
            </a:r>
            <a:r>
              <a:rPr lang="fr-FR" b="1" dirty="0"/>
              <a:t>repreneurs</a:t>
            </a:r>
            <a:r>
              <a:rPr lang="fr-FR" dirty="0"/>
              <a:t> et </a:t>
            </a:r>
            <a:r>
              <a:rPr lang="fr-FR" b="1" dirty="0"/>
              <a:t>chefs d'entreprises</a:t>
            </a:r>
          </a:p>
          <a:p>
            <a:pPr marL="285750" indent="-285750">
              <a:buFont typeface="Arial" panose="020B0604020202020204" pitchFamily="34" charset="0"/>
              <a:buChar char="•"/>
            </a:pPr>
            <a:r>
              <a:rPr lang="fr-FR" b="1" dirty="0"/>
              <a:t>Le Réseau des Développeurs Economiques </a:t>
            </a:r>
            <a:r>
              <a:rPr lang="fr-FR" dirty="0"/>
              <a:t>Occitanie intégré territorialisé piloté par la Région (400 structures et 1.600 membres) </a:t>
            </a:r>
          </a:p>
          <a:p>
            <a:endParaRPr lang="fr-FR" dirty="0"/>
          </a:p>
          <a:p>
            <a:r>
              <a:rPr lang="fr-FR" dirty="0"/>
              <a:t>Chaque membre dispose d’un </a:t>
            </a:r>
            <a:r>
              <a:rPr lang="fr-FR" b="1" dirty="0"/>
              <a:t>espace partenaire </a:t>
            </a:r>
            <a:r>
              <a:rPr lang="fr-FR" dirty="0"/>
              <a:t>dans le Hub qui lui permet : </a:t>
            </a:r>
          </a:p>
          <a:p>
            <a:pPr marL="285750" indent="-285750">
              <a:buFont typeface="Arial" panose="020B0604020202020204" pitchFamily="34" charset="0"/>
              <a:buChar char="•"/>
            </a:pPr>
            <a:r>
              <a:rPr lang="fr-FR" dirty="0"/>
              <a:t>D'obtenir des informations sur les </a:t>
            </a:r>
            <a:r>
              <a:rPr lang="fr-FR" b="1" dirty="0"/>
              <a:t>aides et appels à projets des financeurs </a:t>
            </a:r>
          </a:p>
          <a:p>
            <a:pPr marL="285750" indent="-285750">
              <a:buFont typeface="Arial" panose="020B0604020202020204" pitchFamily="34" charset="0"/>
              <a:buChar char="•"/>
            </a:pPr>
            <a:r>
              <a:rPr lang="fr-FR" dirty="0"/>
              <a:t>De consulter les </a:t>
            </a:r>
            <a:r>
              <a:rPr lang="fr-FR" b="1" dirty="0"/>
              <a:t>actualités de la Région et les évènements économiques </a:t>
            </a:r>
          </a:p>
          <a:p>
            <a:pPr marL="285750" indent="-285750">
              <a:buFont typeface="Arial" panose="020B0604020202020204" pitchFamily="34" charset="0"/>
              <a:buChar char="•"/>
            </a:pPr>
            <a:r>
              <a:rPr lang="fr-FR" dirty="0"/>
              <a:t>De bénéficier d’un espace personnalisé pour accéder : </a:t>
            </a:r>
          </a:p>
          <a:p>
            <a:endParaRPr lang="fr-FR" dirty="0"/>
          </a:p>
          <a:p>
            <a:pPr marL="461250" lvl="7" indent="-285750">
              <a:buFont typeface="Wingdings" panose="05000000000000000000" pitchFamily="2" charset="2"/>
              <a:buChar char="Ø"/>
            </a:pPr>
            <a:r>
              <a:rPr lang="fr-FR" sz="1400" dirty="0"/>
              <a:t>À un référent</a:t>
            </a:r>
          </a:p>
          <a:p>
            <a:pPr marL="461250" lvl="7" indent="-285750">
              <a:buFont typeface="Wingdings" panose="05000000000000000000" pitchFamily="2" charset="2"/>
              <a:buChar char="Ø"/>
            </a:pPr>
            <a:r>
              <a:rPr lang="fr-FR" sz="1400" dirty="0"/>
              <a:t>À un parcours qui lui permettra d’identifier le(s) financement(s) adapté(s) à son projet. </a:t>
            </a:r>
          </a:p>
          <a:p>
            <a:pPr marL="461250" lvl="7" indent="-285750">
              <a:buFont typeface="Wingdings" panose="05000000000000000000" pitchFamily="2" charset="2"/>
              <a:buChar char="Ø"/>
            </a:pPr>
            <a:r>
              <a:rPr lang="fr-FR" sz="1400" dirty="0"/>
              <a:t>À des actualités et évènements relatifs à sa ou ses filières. </a:t>
            </a:r>
          </a:p>
          <a:p>
            <a:pPr marL="461250" lvl="7" indent="-285750">
              <a:buFont typeface="Wingdings" panose="05000000000000000000" pitchFamily="2" charset="2"/>
              <a:buChar char="Ø"/>
            </a:pPr>
            <a:r>
              <a:rPr lang="fr-FR" sz="1400" dirty="0"/>
              <a:t>Au dépôt en ligne des demandes d’aide.</a:t>
            </a:r>
          </a:p>
          <a:p>
            <a:pPr marL="461250" lvl="7" indent="-285750">
              <a:buFont typeface="Wingdings" panose="05000000000000000000" pitchFamily="2" charset="2"/>
              <a:buChar char="Ø"/>
            </a:pPr>
            <a:r>
              <a:rPr lang="fr-FR" sz="1400" dirty="0"/>
              <a:t>Au suivi de l’état d’avancement des dossiers déposés. </a:t>
            </a:r>
          </a:p>
          <a:p>
            <a:r>
              <a:rPr lang="fr-FR" dirty="0"/>
              <a:t> </a:t>
            </a:r>
          </a:p>
          <a:p>
            <a:endParaRPr lang="fr-FR" dirty="0"/>
          </a:p>
          <a:p>
            <a:endParaRPr lang="fr-FR" dirty="0"/>
          </a:p>
        </p:txBody>
      </p:sp>
    </p:spTree>
    <p:extLst>
      <p:ext uri="{BB962C8B-B14F-4D97-AF65-F5344CB8AC3E}">
        <p14:creationId xmlns:p14="http://schemas.microsoft.com/office/powerpoint/2010/main" val="1602079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5172528"/>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pour les mandataires et les ayants droits des entreprises ainsi que les porteurs de projet.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pour les accès au Back-Office et au Front Agent des agents de la Région Occitanie et des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sz="1800" dirty="0">
              <a:solidFill>
                <a:srgbClr val="000000"/>
              </a:solidFill>
              <a:effectLst/>
              <a:latin typeface="Arial" panose="020B0604020202020204" pitchFamily="34" charset="0"/>
              <a:ea typeface="Verdana" panose="020B0604030504040204" pitchFamily="34" charset="0"/>
            </a:endParaRPr>
          </a:p>
          <a:p>
            <a:br>
              <a:rPr lang="fr-FR" dirty="0"/>
            </a:br>
            <a:br>
              <a:rPr lang="fr-FR" dirty="0"/>
            </a:br>
            <a:endParaRPr lang="fr-FR" dirty="0"/>
          </a:p>
        </p:txBody>
      </p:sp>
    </p:spTree>
    <p:extLst>
      <p:ext uri="{BB962C8B-B14F-4D97-AF65-F5344CB8AC3E}">
        <p14:creationId xmlns:p14="http://schemas.microsoft.com/office/powerpoint/2010/main" val="237963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des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 </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87350"/>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730885"/>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630"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746"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718820" y="92075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08237" y="1096522"/>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1258980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spTree>
    <p:extLst>
      <p:ext uri="{BB962C8B-B14F-4D97-AF65-F5344CB8AC3E}">
        <p14:creationId xmlns:p14="http://schemas.microsoft.com/office/powerpoint/2010/main" val="2383101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484476"/>
          </a:xfrm>
        </p:spPr>
        <p:txBody>
          <a:bodyPr/>
          <a:lstStyle/>
          <a:p>
            <a:r>
              <a:rPr lang="fr-FR" sz="1800" b="1" i="0" u="none" strike="noStrike" baseline="0" dirty="0">
                <a:solidFill>
                  <a:srgbClr val="000000"/>
                </a:solidFill>
                <a:latin typeface="Calibri" panose="020F0502020204030204" pitchFamily="34" charset="0"/>
              </a:rPr>
              <a:t>config : </a:t>
            </a:r>
            <a:r>
              <a:rPr lang="fr-FR" sz="1800" b="0" i="0" u="none" strike="noStrike" baseline="0" dirty="0">
                <a:solidFill>
                  <a:srgbClr val="000000"/>
                </a:solidFill>
                <a:latin typeface="Calibri" panose="020F0502020204030204" pitchFamily="34" charset="0"/>
              </a:rPr>
              <a:t>clients Elasticsearch, progos et WebMvcConfig </a:t>
            </a:r>
          </a:p>
          <a:p>
            <a:r>
              <a:rPr lang="fr-FR" sz="1800" b="1" i="0" u="none" strike="noStrike" baseline="0" dirty="0">
                <a:solidFill>
                  <a:srgbClr val="000000"/>
                </a:solidFill>
                <a:latin typeface="Calibri" panose="020F0502020204030204" pitchFamily="34" charset="0"/>
              </a:rPr>
              <a:t>constant : </a:t>
            </a:r>
            <a:r>
              <a:rPr lang="fr-FR" sz="1800" b="0" i="0" u="none" strike="noStrike" baseline="0" dirty="0">
                <a:solidFill>
                  <a:srgbClr val="000000"/>
                </a:solidFill>
                <a:latin typeface="Calibri" panose="020F0502020204030204" pitchFamily="34" charset="0"/>
              </a:rPr>
              <a:t>gestion des autorisations d’accès des différents Endpoint suivant le rôle de l’utilisateur. </a:t>
            </a:r>
          </a:p>
          <a:p>
            <a:r>
              <a:rPr lang="fr-FR" sz="1800" b="1" i="0" u="none"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 </a:t>
            </a:r>
          </a:p>
          <a:p>
            <a:r>
              <a:rPr lang="fr-FR" sz="1800" b="1" i="0" u="none"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 </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 </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 </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3515976"/>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 </a:t>
            </a:r>
          </a:p>
          <a:p>
            <a:r>
              <a:rPr lang="fr-FR" sz="1600" b="1" i="0" u="none" strike="noStrike" baseline="0" dirty="0">
                <a:solidFill>
                  <a:srgbClr val="000000"/>
                </a:solidFill>
                <a:latin typeface="Calibri" panose="020F0502020204030204" pitchFamily="34" charset="0"/>
              </a:rPr>
              <a:t>repository : </a:t>
            </a:r>
            <a:r>
              <a:rPr lang="fr-FR" sz="1600" b="0" i="0" u="none" strike="noStrike" baseline="0" dirty="0">
                <a:solidFill>
                  <a:srgbClr val="000000"/>
                </a:solidFill>
                <a:latin typeface="Calibri" panose="020F0502020204030204" pitchFamily="34" charset="0"/>
              </a:rPr>
              <a:t>implémentent soit l’interface « CrudRepository » pour la BDD relationnelle, soit l’interface « ElasticsearchRepository » pour la BDD no SQL. </a:t>
            </a:r>
          </a:p>
          <a:p>
            <a:r>
              <a:rPr lang="fr-FR" sz="1600" b="1" i="0" u="none" strike="noStrike" baseline="0" dirty="0">
                <a:solidFill>
                  <a:srgbClr val="000000"/>
                </a:solidFill>
                <a:latin typeface="Calibri" panose="020F0502020204030204" pitchFamily="34" charset="0"/>
              </a:rPr>
              <a:t>Service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a:p>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a:solidFill>
                  <a:srgbClr val="000000"/>
                </a:solidFill>
                <a:latin typeface="Calibri" panose="020F0502020204030204" pitchFamily="34" charset="0"/>
              </a:rPr>
              <a:t>Angular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 </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définir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services,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 modules)</a:t>
            </a:r>
          </a:p>
          <a:p>
            <a:r>
              <a:rPr lang="fr-FR" sz="1800" b="1" i="0" u="none" strike="noStrike" baseline="0" dirty="0">
                <a:solidFill>
                  <a:srgbClr val="000000"/>
                </a:solidFill>
                <a:latin typeface="Calibri" panose="020F0502020204030204" pitchFamily="34" charset="0"/>
              </a:rPr>
              <a:t>Dossier components :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none" strike="noStrike" baseline="0" dirty="0">
                <a:solidFill>
                  <a:srgbClr val="000000"/>
                </a:solidFill>
                <a:latin typeface="Calibri" panose="020F0502020204030204" pitchFamily="34" charset="0"/>
              </a:rPr>
              <a:t>Dossier constant : </a:t>
            </a:r>
            <a:r>
              <a:rPr lang="fr-FR" sz="1800" b="0" i="0" u="none" strike="noStrike" baseline="0" dirty="0">
                <a:solidFill>
                  <a:srgbClr val="000000"/>
                </a:solidFill>
                <a:latin typeface="Calibri" panose="020F0502020204030204" pitchFamily="34" charset="0"/>
              </a:rPr>
              <a:t>index.ts </a:t>
            </a:r>
            <a:r>
              <a:rPr lang="fr-FR" sz="1800" b="0" i="0" u="none" strike="noStrike" baseline="0" dirty="0" err="1">
                <a:solidFill>
                  <a:srgbClr val="000000"/>
                </a:solidFill>
                <a:latin typeface="Calibri" panose="020F0502020204030204" pitchFamily="34" charset="0"/>
              </a:rPr>
              <a:t>définisant</a:t>
            </a:r>
            <a:r>
              <a:rPr lang="fr-FR" sz="1800" b="0" i="0" u="none" strike="noStrike" baseline="0" dirty="0">
                <a:solidFill>
                  <a:srgbClr val="000000"/>
                </a:solidFill>
                <a:latin typeface="Calibri" panose="020F0502020204030204" pitchFamily="34" charset="0"/>
              </a:rPr>
              <a: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161823" y="1308714"/>
            <a:ext cx="7045427" cy="4317385"/>
          </a:xfrm>
        </p:spPr>
        <p:txBody>
          <a:bodyPr/>
          <a:lstStyle/>
          <a:p>
            <a:r>
              <a:rPr lang="fr-FR" sz="1600" b="1" i="0" u="none" strike="noStrike" baseline="0" dirty="0">
                <a:solidFill>
                  <a:srgbClr val="000000"/>
                </a:solidFill>
                <a:latin typeface="Calibri" panose="020F0502020204030204" pitchFamily="34" charset="0"/>
              </a:rPr>
              <a:t>Dossier models : </a:t>
            </a:r>
            <a:r>
              <a:rPr lang="fr-FR" sz="1600" b="0" i="0" u="none" strike="noStrike" baseline="0" dirty="0">
                <a:solidFill>
                  <a:srgbClr val="000000"/>
                </a:solidFill>
                <a:latin typeface="Calibri" panose="020F0502020204030204" pitchFamily="34" charset="0"/>
              </a:rPr>
              <a:t>modèles pour gérer les actualités du Hub et les emails. </a:t>
            </a:r>
          </a:p>
          <a:p>
            <a:r>
              <a:rPr lang="fr-FR" sz="1600" b="1" i="0" u="none" strike="noStrike" baseline="0" dirty="0">
                <a:solidFill>
                  <a:srgbClr val="000000"/>
                </a:solidFill>
                <a:latin typeface="Calibri" panose="020F0502020204030204" pitchFamily="34" charset="0"/>
              </a:rPr>
              <a:t>Dossier pages : </a:t>
            </a:r>
            <a:r>
              <a:rPr lang="fr-FR" sz="1600" b="0" i="0" u="none" strike="noStrike" baseline="0" dirty="0">
                <a:solidFill>
                  <a:srgbClr val="000000"/>
                </a:solidFill>
                <a:latin typeface="Calibri" panose="020F0502020204030204" pitchFamily="34" charset="0"/>
              </a:rPr>
              <a:t>composants des pages du portail Back-Office organisés de manière hiérarchique. </a:t>
            </a:r>
          </a:p>
          <a:p>
            <a:r>
              <a:rPr lang="fr-FR" sz="1600" b="1" i="0" u="none" strike="noStrike" baseline="0" dirty="0">
                <a:solidFill>
                  <a:srgbClr val="000000"/>
                </a:solidFill>
                <a:latin typeface="Calibri" panose="020F0502020204030204" pitchFamily="34" charset="0"/>
              </a:rPr>
              <a:t>Dossier pipes : </a:t>
            </a:r>
            <a:r>
              <a:rPr lang="fr-FR" sz="16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 </a:t>
            </a:r>
          </a:p>
          <a:p>
            <a:r>
              <a:rPr lang="fr-FR" sz="1600" b="1" i="0" u="none" strike="noStrike" baseline="0" dirty="0">
                <a:solidFill>
                  <a:srgbClr val="000000"/>
                </a:solidFill>
                <a:latin typeface="Calibri" panose="020F0502020204030204" pitchFamily="34" charset="0"/>
              </a:rPr>
              <a:t>Dossier service : </a:t>
            </a:r>
            <a:r>
              <a:rPr lang="fr-FR" sz="1600" b="0" i="0" u="none" strike="noStrike" baseline="0" dirty="0">
                <a:solidFill>
                  <a:srgbClr val="000000"/>
                </a:solidFill>
                <a:latin typeface="Calibri" panose="020F0502020204030204" pitchFamily="34" charset="0"/>
              </a:rPr>
              <a:t>fonctionnalités spécifiques ( ex gestion session utilisateur) </a:t>
            </a:r>
          </a:p>
          <a:p>
            <a:r>
              <a:rPr lang="fr-FR" sz="1600" b="1" i="0" u="none" strike="noStrike" baseline="0" dirty="0">
                <a:solidFill>
                  <a:srgbClr val="000000"/>
                </a:solidFill>
                <a:latin typeface="Calibri" panose="020F0502020204030204" pitchFamily="34" charset="0"/>
              </a:rPr>
              <a:t>Dossier utils : </a:t>
            </a:r>
            <a:r>
              <a:rPr lang="fr-FR" sz="1600" b="0" i="0" u="none" strike="noStrike" baseline="0" dirty="0">
                <a:solidFill>
                  <a:srgbClr val="000000"/>
                </a:solidFill>
                <a:latin typeface="Calibri" panose="020F0502020204030204" pitchFamily="34" charset="0"/>
              </a:rPr>
              <a:t>manipulation de chaine de caractères.</a:t>
            </a:r>
            <a:endParaRPr lang="fr-FR" sz="1600" b="0" i="0" u="none" strike="noStrike" baseline="0" dirty="0">
              <a:latin typeface="Calibri" panose="020F0502020204030204" pitchFamily="34" charset="0"/>
            </a:endParaRPr>
          </a:p>
          <a:p>
            <a:r>
              <a:rPr lang="fr-FR" sz="1600" b="1" i="0" u="none" strike="noStrike" baseline="0" dirty="0">
                <a:latin typeface="Calibri" panose="020F0502020204030204" pitchFamily="34" charset="0"/>
              </a:rPr>
              <a:t>Dossier validators </a:t>
            </a:r>
            <a:r>
              <a:rPr lang="fr-FR" sz="1600" b="0" i="0" u="none" strike="noStrike" baseline="0" dirty="0">
                <a:latin typeface="Calibri" panose="020F0502020204030204" pitchFamily="34" charset="0"/>
              </a:rPr>
              <a:t>: fonctions de validation en paramètre dans les constructeurs des </a:t>
            </a:r>
            <a:r>
              <a:rPr lang="fr-FR" sz="1600" b="0" i="0" u="none" strike="noStrike" baseline="0" dirty="0" err="1">
                <a:latin typeface="Calibri" panose="020F0502020204030204" pitchFamily="34" charset="0"/>
              </a:rPr>
              <a:t>controls</a:t>
            </a:r>
            <a:r>
              <a:rPr lang="fr-FR" sz="1600" b="0" i="0" u="none" strike="noStrike" baseline="0" dirty="0">
                <a:latin typeface="Calibri" panose="020F0502020204030204" pitchFamily="34" charset="0"/>
              </a:rPr>
              <a:t> (</a:t>
            </a:r>
            <a:r>
              <a:rPr lang="fr-FR" sz="1600" b="0" i="0" u="none" strike="noStrike" baseline="0" dirty="0" err="1">
                <a:latin typeface="Calibri" panose="020F0502020204030204" pitchFamily="34" charset="0"/>
              </a:rPr>
              <a:t>FormControl</a:t>
            </a:r>
            <a:r>
              <a:rPr lang="fr-FR" sz="1600" b="0" i="0" u="none" strike="noStrike" baseline="0" dirty="0">
                <a:latin typeface="Calibri" panose="020F0502020204030204" pitchFamily="34" charset="0"/>
              </a:rPr>
              <a:t>, </a:t>
            </a:r>
            <a:r>
              <a:rPr lang="fr-FR" sz="1600" b="0" i="0" u="none" strike="noStrike" baseline="0" dirty="0" err="1">
                <a:latin typeface="Calibri" panose="020F0502020204030204" pitchFamily="34" charset="0"/>
              </a:rPr>
              <a:t>FormGroup</a:t>
            </a:r>
            <a:r>
              <a:rPr lang="fr-FR" sz="1600" b="0" i="0" u="none" strike="noStrike" baseline="0" dirty="0">
                <a:latin typeface="Calibri" panose="020F0502020204030204" pitchFamily="34" charset="0"/>
              </a:rPr>
              <a:t> et </a:t>
            </a:r>
            <a:r>
              <a:rPr lang="fr-FR" sz="1600" b="0" i="0" u="none" strike="noStrike" baseline="0" dirty="0" err="1">
                <a:latin typeface="Calibri" panose="020F0502020204030204" pitchFamily="34" charset="0"/>
              </a:rPr>
              <a:t>FormArray</a:t>
            </a:r>
            <a:r>
              <a:rPr lang="fr-FR" sz="1600" b="0" i="0" u="none" strike="noStrike" baseline="0" dirty="0">
                <a:latin typeface="Calibri" panose="020F0502020204030204" pitchFamily="34" charset="0"/>
              </a:rPr>
              <a:t>). </a:t>
            </a:r>
            <a:endParaRPr lang="fr-FR" dirty="0"/>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5756820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3048410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utile pour la conception technique 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 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549473"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BAEE0-D231-630B-4763-4B28526A0723}"/>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982D6316-F9C4-3F8F-0BA4-5515C9504A16}"/>
              </a:ext>
            </a:extLst>
          </p:cNvPr>
          <p:cNvPicPr>
            <a:picLocks noChangeAspect="1"/>
          </p:cNvPicPr>
          <p:nvPr/>
        </p:nvPicPr>
        <p:blipFill>
          <a:blip r:embed="rId2"/>
          <a:stretch>
            <a:fillRect/>
          </a:stretch>
        </p:blipFill>
        <p:spPr>
          <a:xfrm>
            <a:off x="549473" y="1403350"/>
            <a:ext cx="7501659" cy="4974086"/>
          </a:xfrm>
          <a:prstGeom prst="rect">
            <a:avLst/>
          </a:prstGeom>
        </p:spPr>
      </p:pic>
    </p:spTree>
    <p:extLst>
      <p:ext uri="{BB962C8B-B14F-4D97-AF65-F5344CB8AC3E}">
        <p14:creationId xmlns:p14="http://schemas.microsoft.com/office/powerpoint/2010/main" val="87907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DFDA-509A-A40C-0CD3-1E3D38F81411}"/>
              </a:ext>
            </a:extLst>
          </p:cNvPr>
          <p:cNvSpPr>
            <a:spLocks noGrp="1"/>
          </p:cNvSpPr>
          <p:nvPr>
            <p:ph type="ctrTitle"/>
          </p:nvPr>
        </p:nvSpPr>
        <p:spPr/>
        <p:txBody>
          <a:bodyPr/>
          <a:lstStyle/>
          <a:p>
            <a:r>
              <a:rPr lang="fr-FR" dirty="0"/>
              <a:t>PR7 : </a:t>
            </a:r>
            <a:r>
              <a:rPr lang="fr-FR" dirty="0" err="1"/>
              <a:t>PlanService.ts</a:t>
            </a:r>
            <a:r>
              <a:rPr lang="fr-FR" dirty="0"/>
              <a:t> (Service)</a:t>
            </a:r>
          </a:p>
        </p:txBody>
      </p:sp>
      <p:pic>
        <p:nvPicPr>
          <p:cNvPr id="5" name="Image 4">
            <a:extLst>
              <a:ext uri="{FF2B5EF4-FFF2-40B4-BE49-F238E27FC236}">
                <a16:creationId xmlns:a16="http://schemas.microsoft.com/office/drawing/2014/main" id="{66C0A17F-D490-BB97-8240-CCC176B71B1E}"/>
              </a:ext>
            </a:extLst>
          </p:cNvPr>
          <p:cNvPicPr>
            <a:picLocks noChangeAspect="1"/>
          </p:cNvPicPr>
          <p:nvPr/>
        </p:nvPicPr>
        <p:blipFill>
          <a:blip r:embed="rId2"/>
          <a:stretch>
            <a:fillRect/>
          </a:stretch>
        </p:blipFill>
        <p:spPr>
          <a:xfrm>
            <a:off x="438150" y="2783999"/>
            <a:ext cx="5781368" cy="1622323"/>
          </a:xfrm>
          <a:prstGeom prst="rect">
            <a:avLst/>
          </a:prstGeom>
        </p:spPr>
      </p:pic>
      <p:sp>
        <p:nvSpPr>
          <p:cNvPr id="8" name="ZoneTexte 7">
            <a:extLst>
              <a:ext uri="{FF2B5EF4-FFF2-40B4-BE49-F238E27FC236}">
                <a16:creationId xmlns:a16="http://schemas.microsoft.com/office/drawing/2014/main" id="{ECA034D8-5644-6B75-85CA-8632259E388C}"/>
              </a:ext>
            </a:extLst>
          </p:cNvPr>
          <p:cNvSpPr txBox="1"/>
          <p:nvPr/>
        </p:nvSpPr>
        <p:spPr>
          <a:xfrm>
            <a:off x="5734050" y="1228005"/>
            <a:ext cx="4311650" cy="1077218"/>
          </a:xfrm>
          <a:prstGeom prst="rect">
            <a:avLst/>
          </a:prstGeom>
          <a:noFill/>
        </p:spPr>
        <p:txBody>
          <a:bodyPr wrap="square" rtlCol="0">
            <a:spAutoFit/>
          </a:bodyPr>
          <a:lstStyle/>
          <a:p>
            <a:r>
              <a:rPr lang="fr-FR" sz="1600" b="1" i="0" u="none" strike="noStrike" baseline="0" dirty="0" err="1">
                <a:solidFill>
                  <a:srgbClr val="212C49"/>
                </a:solidFill>
                <a:latin typeface="Calibri" panose="020F0502020204030204" pitchFamily="34" charset="0"/>
              </a:rPr>
              <a:t>ArrayBuffer</a:t>
            </a:r>
            <a:r>
              <a:rPr lang="fr-FR" sz="1600" b="1" i="0" u="none" strike="noStrike" baseline="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 tampon de données binaires, </a:t>
            </a:r>
          </a:p>
          <a:p>
            <a:r>
              <a:rPr lang="fr-FR" sz="1600" b="0" i="0" u="none" strike="noStrike" baseline="0" dirty="0">
                <a:solidFill>
                  <a:srgbClr val="212C49"/>
                </a:solidFill>
                <a:latin typeface="Calibri" panose="020F0502020204030204" pitchFamily="34" charset="0"/>
              </a:rPr>
              <a:t>Ne peuvent pas être lus ou écrits directement, mais peuvent être passés à un tableau typé pour interpréter le tampon brut</a:t>
            </a:r>
            <a:endParaRPr lang="fr-FR" sz="1600" dirty="0"/>
          </a:p>
        </p:txBody>
      </p:sp>
      <p:sp>
        <p:nvSpPr>
          <p:cNvPr id="9" name="ZoneTexte 8">
            <a:extLst>
              <a:ext uri="{FF2B5EF4-FFF2-40B4-BE49-F238E27FC236}">
                <a16:creationId xmlns:a16="http://schemas.microsoft.com/office/drawing/2014/main" id="{D89DE137-38E4-A0D4-3A87-C3F2494BEE94}"/>
              </a:ext>
            </a:extLst>
          </p:cNvPr>
          <p:cNvSpPr txBox="1"/>
          <p:nvPr/>
        </p:nvSpPr>
        <p:spPr>
          <a:xfrm>
            <a:off x="438150" y="1312165"/>
            <a:ext cx="4794250" cy="830997"/>
          </a:xfrm>
          <a:prstGeom prst="rect">
            <a:avLst/>
          </a:prstGeom>
          <a:noFill/>
        </p:spPr>
        <p:txBody>
          <a:bodyPr wrap="square" rtlCol="0">
            <a:spAutoFit/>
          </a:bodyPr>
          <a:lstStyle/>
          <a:p>
            <a:r>
              <a:rPr lang="fr-FR" sz="1600" b="1" i="0" u="none" strike="noStrike" baseline="0" dirty="0">
                <a:solidFill>
                  <a:srgbClr val="212C49"/>
                </a:solidFill>
                <a:latin typeface="Calibri" panose="020F0502020204030204" pitchFamily="34" charset="0"/>
              </a:rPr>
              <a:t>Promise </a:t>
            </a:r>
            <a:r>
              <a:rPr lang="fr-FR" sz="160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réaliser des traitements de façon asynchrone.</a:t>
            </a:r>
          </a:p>
          <a:p>
            <a:r>
              <a:rPr lang="fr-FR" sz="1600" b="0" i="0" u="none" strike="noStrike" baseline="0" dirty="0">
                <a:solidFill>
                  <a:srgbClr val="212C49"/>
                </a:solidFill>
                <a:latin typeface="Calibri" panose="020F0502020204030204" pitchFamily="34" charset="0"/>
              </a:rPr>
              <a:t>représente une valeur qui peut être disponible maintenant, dans le futur voire jamais.</a:t>
            </a:r>
            <a:endParaRPr lang="fr-FR" sz="1600" dirty="0"/>
          </a:p>
        </p:txBody>
      </p:sp>
      <p:sp>
        <p:nvSpPr>
          <p:cNvPr id="11" name="ZoneTexte 10">
            <a:extLst>
              <a:ext uri="{FF2B5EF4-FFF2-40B4-BE49-F238E27FC236}">
                <a16:creationId xmlns:a16="http://schemas.microsoft.com/office/drawing/2014/main" id="{78D41824-1C84-2C7B-AE88-A32D27E02E17}"/>
              </a:ext>
            </a:extLst>
          </p:cNvPr>
          <p:cNvSpPr txBox="1"/>
          <p:nvPr/>
        </p:nvSpPr>
        <p:spPr>
          <a:xfrm>
            <a:off x="660501" y="4821072"/>
            <a:ext cx="4140099" cy="1528928"/>
          </a:xfrm>
          <a:prstGeom prst="rect">
            <a:avLst/>
          </a:prstGeom>
          <a:noFill/>
        </p:spPr>
        <p:txBody>
          <a:bodyPr wrap="square" rtlCol="0">
            <a:spAutoFit/>
          </a:bodyPr>
          <a:lstStyle/>
          <a:p>
            <a:r>
              <a:rPr lang="fr-FR" sz="1800" i="0" u="none" strike="noStrike" baseline="0" dirty="0">
                <a:solidFill>
                  <a:srgbClr val="212C49"/>
                </a:solidFill>
                <a:latin typeface="Calibri" panose="020F0502020204030204" pitchFamily="34" charset="0"/>
              </a:rPr>
              <a:t>La propriété </a:t>
            </a:r>
            <a:r>
              <a:rPr lang="fr-FR" sz="1800" b="1" i="0" u="none" strike="noStrike" baseline="0" dirty="0">
                <a:solidFill>
                  <a:srgbClr val="212C49"/>
                </a:solidFill>
                <a:latin typeface="Calibri" panose="020F0502020204030204" pitchFamily="34" charset="0"/>
              </a:rPr>
              <a:t>http</a:t>
            </a:r>
            <a:r>
              <a:rPr lang="fr-FR" sz="1800" i="0" u="none" strike="noStrike" baseline="0" dirty="0">
                <a:solidFill>
                  <a:srgbClr val="212C49"/>
                </a:solidFill>
                <a:latin typeface="Calibri" panose="020F0502020204030204" pitchFamily="34" charset="0"/>
              </a:rPr>
              <a:t> est de type HttpClient fournit par Angular.</a:t>
            </a:r>
          </a:p>
          <a:p>
            <a:r>
              <a:rPr lang="fr-FR" sz="1800" i="0" u="none" strike="noStrike" baseline="0" dirty="0">
                <a:solidFill>
                  <a:srgbClr val="212C49"/>
                </a:solidFill>
                <a:latin typeface="Calibri" panose="020F0502020204030204" pitchFamily="34" charset="0"/>
              </a:rPr>
              <a:t> Ce service est disponible sous la forme d'une classe injectable avec des méthodes pour effectuer des requêtes http.</a:t>
            </a:r>
            <a:endParaRPr lang="fr-FR" dirty="0"/>
          </a:p>
        </p:txBody>
      </p:sp>
      <p:sp>
        <p:nvSpPr>
          <p:cNvPr id="12" name="ZoneTexte 11">
            <a:extLst>
              <a:ext uri="{FF2B5EF4-FFF2-40B4-BE49-F238E27FC236}">
                <a16:creationId xmlns:a16="http://schemas.microsoft.com/office/drawing/2014/main" id="{2C93E39D-A98C-6DBA-3FB9-CF2B992B60F4}"/>
              </a:ext>
            </a:extLst>
          </p:cNvPr>
          <p:cNvSpPr txBox="1"/>
          <p:nvPr/>
        </p:nvSpPr>
        <p:spPr>
          <a:xfrm>
            <a:off x="5489673" y="4284933"/>
            <a:ext cx="3901977" cy="1200329"/>
          </a:xfrm>
          <a:prstGeom prst="rect">
            <a:avLst/>
          </a:prstGeom>
          <a:noFill/>
        </p:spPr>
        <p:txBody>
          <a:bodyPr wrap="square" rtlCol="0">
            <a:spAutoFit/>
          </a:bodyPr>
          <a:lstStyle/>
          <a:p>
            <a:r>
              <a:rPr lang="fr-FR" sz="1800" b="0" i="0" u="none" strike="noStrike" baseline="0" dirty="0">
                <a:solidFill>
                  <a:srgbClr val="212C49"/>
                </a:solidFill>
                <a:latin typeface="Calibri" panose="020F0502020204030204" pitchFamily="34" charset="0"/>
              </a:rPr>
              <a:t>La propriété </a:t>
            </a:r>
            <a:r>
              <a:rPr lang="fr-FR" sz="1800" b="1" i="0" u="none" strike="noStrike" baseline="0" dirty="0">
                <a:solidFill>
                  <a:schemeClr val="tx2"/>
                </a:solidFill>
                <a:latin typeface="Calibri" panose="020F0502020204030204" pitchFamily="34" charset="0"/>
              </a:rPr>
              <a:t>api</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est de type </a:t>
            </a:r>
            <a:r>
              <a:rPr lang="fr-FR" sz="1800" b="0" i="0" u="none" strike="noStrike" baseline="0" dirty="0" err="1">
                <a:solidFill>
                  <a:srgbClr val="974705"/>
                </a:solidFill>
                <a:latin typeface="Calibri" panose="020F0502020204030204" pitchFamily="34" charset="0"/>
              </a:rPr>
              <a:t>ApiService</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est un service qui a pour propriété </a:t>
            </a:r>
            <a:r>
              <a:rPr lang="fr-FR" sz="1800" b="0" i="0" u="none" strike="noStrike" baseline="0" dirty="0" err="1">
                <a:solidFill>
                  <a:srgbClr val="974705"/>
                </a:solidFill>
                <a:latin typeface="Calibri" panose="020F0502020204030204" pitchFamily="34" charset="0"/>
              </a:rPr>
              <a:t>hubApiHost</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renseigne l’URL du backend. </a:t>
            </a:r>
            <a:endParaRPr lang="fr-FR" dirty="0"/>
          </a:p>
        </p:txBody>
      </p:sp>
    </p:spTree>
    <p:extLst>
      <p:ext uri="{BB962C8B-B14F-4D97-AF65-F5344CB8AC3E}">
        <p14:creationId xmlns:p14="http://schemas.microsoft.com/office/powerpoint/2010/main" val="233998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8D47E-FFE2-AFDF-BB8F-BD3FE7046460}"/>
              </a:ext>
            </a:extLst>
          </p:cNvPr>
          <p:cNvSpPr>
            <a:spLocks noGrp="1"/>
          </p:cNvSpPr>
          <p:nvPr>
            <p:ph type="ctrTitle"/>
          </p:nvPr>
        </p:nvSpPr>
        <p:spPr/>
        <p:txBody>
          <a:bodyPr/>
          <a:lstStyle/>
          <a:p>
            <a:r>
              <a:rPr lang="fr-FR" dirty="0"/>
              <a:t>PR7 : Plan-</a:t>
            </a:r>
            <a:r>
              <a:rPr lang="fr-FR" dirty="0" err="1"/>
              <a:t>list</a:t>
            </a:r>
            <a:r>
              <a:rPr lang="fr-FR" dirty="0"/>
              <a:t>-</a:t>
            </a:r>
            <a:r>
              <a:rPr lang="fr-FR" dirty="0" err="1"/>
              <a:t>component.ts</a:t>
            </a:r>
            <a:endParaRPr lang="fr-FR" dirty="0"/>
          </a:p>
        </p:txBody>
      </p:sp>
      <p:pic>
        <p:nvPicPr>
          <p:cNvPr id="5" name="Image 4">
            <a:extLst>
              <a:ext uri="{FF2B5EF4-FFF2-40B4-BE49-F238E27FC236}">
                <a16:creationId xmlns:a16="http://schemas.microsoft.com/office/drawing/2014/main" id="{8EC9BEA5-9626-F040-CBF0-D2FA0126619D}"/>
              </a:ext>
            </a:extLst>
          </p:cNvPr>
          <p:cNvPicPr>
            <a:picLocks noChangeAspect="1"/>
          </p:cNvPicPr>
          <p:nvPr/>
        </p:nvPicPr>
        <p:blipFill>
          <a:blip r:embed="rId3"/>
          <a:stretch>
            <a:fillRect/>
          </a:stretch>
        </p:blipFill>
        <p:spPr>
          <a:xfrm>
            <a:off x="82961" y="1173931"/>
            <a:ext cx="5512412" cy="5087169"/>
          </a:xfrm>
          <a:prstGeom prst="rect">
            <a:avLst/>
          </a:prstGeom>
        </p:spPr>
      </p:pic>
      <p:sp>
        <p:nvSpPr>
          <p:cNvPr id="7" name="ZoneTexte 6">
            <a:extLst>
              <a:ext uri="{FF2B5EF4-FFF2-40B4-BE49-F238E27FC236}">
                <a16:creationId xmlns:a16="http://schemas.microsoft.com/office/drawing/2014/main" id="{38261584-9798-BD38-5C28-6A3F4AD0D956}"/>
              </a:ext>
            </a:extLst>
          </p:cNvPr>
          <p:cNvSpPr txBox="1"/>
          <p:nvPr/>
        </p:nvSpPr>
        <p:spPr>
          <a:xfrm>
            <a:off x="4387850" y="1188141"/>
            <a:ext cx="3657600" cy="523220"/>
          </a:xfrm>
          <a:prstGeom prst="rect">
            <a:avLst/>
          </a:prstGeom>
          <a:noFill/>
        </p:spPr>
        <p:txBody>
          <a:bodyPr wrap="square" rtlCol="0">
            <a:spAutoFit/>
          </a:bodyPr>
          <a:lstStyle/>
          <a:p>
            <a:r>
              <a:rPr lang="fr-FR" sz="1200" b="1" dirty="0"/>
              <a:t>test </a:t>
            </a:r>
            <a:r>
              <a:rPr lang="fr-FR" sz="1200" b="1" dirty="0" err="1"/>
              <a:t>boolean</a:t>
            </a:r>
            <a:r>
              <a:rPr lang="fr-FR" sz="1200" b="1" dirty="0"/>
              <a:t> </a:t>
            </a:r>
            <a:r>
              <a:rPr lang="fr-FR" sz="1200" b="1" dirty="0" err="1"/>
              <a:t>isExportDownloding</a:t>
            </a:r>
            <a:r>
              <a:rPr lang="fr-FR" sz="1200" b="1" dirty="0"/>
              <a:t>.</a:t>
            </a:r>
          </a:p>
          <a:p>
            <a:endParaRPr lang="fr-FR" sz="1600" dirty="0"/>
          </a:p>
        </p:txBody>
      </p:sp>
      <p:sp>
        <p:nvSpPr>
          <p:cNvPr id="8" name="ZoneTexte 7">
            <a:extLst>
              <a:ext uri="{FF2B5EF4-FFF2-40B4-BE49-F238E27FC236}">
                <a16:creationId xmlns:a16="http://schemas.microsoft.com/office/drawing/2014/main" id="{F1A57843-995C-B798-7ACE-001F48BF876F}"/>
              </a:ext>
            </a:extLst>
          </p:cNvPr>
          <p:cNvSpPr txBox="1"/>
          <p:nvPr/>
        </p:nvSpPr>
        <p:spPr>
          <a:xfrm>
            <a:off x="6686550" y="2377753"/>
            <a:ext cx="3657600" cy="707886"/>
          </a:xfrm>
          <a:prstGeom prst="rect">
            <a:avLst/>
          </a:prstGeom>
          <a:noFill/>
        </p:spPr>
        <p:txBody>
          <a:bodyPr wrap="square" rtlCol="0">
            <a:spAutoFit/>
          </a:bodyPr>
          <a:lstStyle/>
          <a:p>
            <a:r>
              <a:rPr lang="fr-FR" sz="1200" b="1" dirty="0"/>
              <a:t>Affichage notification avec </a:t>
            </a:r>
            <a:r>
              <a:rPr lang="fr-FR" sz="1200" b="1" dirty="0" err="1"/>
              <a:t>Toastr</a:t>
            </a:r>
            <a:r>
              <a:rPr lang="fr-FR" sz="1200" b="1" dirty="0"/>
              <a:t> (</a:t>
            </a:r>
            <a:r>
              <a:rPr lang="fr-FR" sz="1200" b="1" dirty="0" err="1"/>
              <a:t>Bibliotheque</a:t>
            </a:r>
            <a:r>
              <a:rPr lang="fr-FR" sz="1200" b="1" dirty="0"/>
              <a:t> JS utilisant </a:t>
            </a:r>
            <a:r>
              <a:rPr lang="fr-FR" sz="1200" b="1" dirty="0" err="1"/>
              <a:t>Jquery</a:t>
            </a:r>
            <a:r>
              <a:rPr lang="fr-FR" sz="1200" b="1" dirty="0"/>
              <a:t>)</a:t>
            </a:r>
          </a:p>
          <a:p>
            <a:endParaRPr lang="fr-FR" sz="1600" dirty="0"/>
          </a:p>
        </p:txBody>
      </p:sp>
      <p:pic>
        <p:nvPicPr>
          <p:cNvPr id="10" name="Image 9">
            <a:extLst>
              <a:ext uri="{FF2B5EF4-FFF2-40B4-BE49-F238E27FC236}">
                <a16:creationId xmlns:a16="http://schemas.microsoft.com/office/drawing/2014/main" id="{05BCE111-4945-8741-F34A-8341285728DE}"/>
              </a:ext>
            </a:extLst>
          </p:cNvPr>
          <p:cNvPicPr>
            <a:picLocks noChangeAspect="1"/>
          </p:cNvPicPr>
          <p:nvPr/>
        </p:nvPicPr>
        <p:blipFill>
          <a:blip r:embed="rId4"/>
          <a:stretch>
            <a:fillRect/>
          </a:stretch>
        </p:blipFill>
        <p:spPr>
          <a:xfrm>
            <a:off x="6686550" y="1711361"/>
            <a:ext cx="3219450" cy="666392"/>
          </a:xfrm>
          <a:prstGeom prst="rect">
            <a:avLst/>
          </a:prstGeom>
        </p:spPr>
      </p:pic>
      <p:cxnSp>
        <p:nvCxnSpPr>
          <p:cNvPr id="12" name="Connecteur droit avec flèche 11">
            <a:extLst>
              <a:ext uri="{FF2B5EF4-FFF2-40B4-BE49-F238E27FC236}">
                <a16:creationId xmlns:a16="http://schemas.microsoft.com/office/drawing/2014/main" id="{C932E7AD-C3B5-421F-457B-AE003915A6D2}"/>
              </a:ext>
            </a:extLst>
          </p:cNvPr>
          <p:cNvCxnSpPr>
            <a:cxnSpLocks/>
            <a:stCxn id="7" idx="1"/>
          </p:cNvCxnSpPr>
          <p:nvPr/>
        </p:nvCxnSpPr>
        <p:spPr>
          <a:xfrm flipH="1">
            <a:off x="2622550" y="1449751"/>
            <a:ext cx="1765300" cy="461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DEE6264D-A321-2188-56B6-15047BCE140C}"/>
              </a:ext>
            </a:extLst>
          </p:cNvPr>
          <p:cNvCxnSpPr>
            <a:cxnSpLocks/>
          </p:cNvCxnSpPr>
          <p:nvPr/>
        </p:nvCxnSpPr>
        <p:spPr>
          <a:xfrm flipH="1" flipV="1">
            <a:off x="5595373" y="2377753"/>
            <a:ext cx="995927" cy="1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0349BD1-520C-02A6-70B4-F23C00BE0100}"/>
              </a:ext>
            </a:extLst>
          </p:cNvPr>
          <p:cNvSpPr txBox="1"/>
          <p:nvPr/>
        </p:nvSpPr>
        <p:spPr>
          <a:xfrm>
            <a:off x="5409789" y="3167288"/>
            <a:ext cx="4413250" cy="2308324"/>
          </a:xfrm>
          <a:prstGeom prst="rect">
            <a:avLst/>
          </a:prstGeom>
          <a:noFill/>
        </p:spPr>
        <p:txBody>
          <a:bodyPr wrap="square" rtlCol="0">
            <a:spAutoFit/>
          </a:bodyPr>
          <a:lstStyle/>
          <a:p>
            <a:r>
              <a:rPr lang="fr-FR" sz="1200" b="1" dirty="0"/>
              <a:t>Récupère une Promise&lt;</a:t>
            </a:r>
            <a:r>
              <a:rPr lang="fr-FR" sz="1200" b="1" dirty="0" err="1"/>
              <a:t>ArrayBuffer</a:t>
            </a:r>
            <a:r>
              <a:rPr lang="fr-FR" sz="1200" b="1" dirty="0"/>
              <a:t>&gt; dans data</a:t>
            </a:r>
          </a:p>
          <a:p>
            <a:r>
              <a:rPr lang="fr-FR" sz="1200" b="1" dirty="0"/>
              <a:t>avec lequel on construit un blob en lui affectant le type MIME csv</a:t>
            </a:r>
          </a:p>
          <a:p>
            <a:endParaRPr lang="fr-FR" sz="1200" b="1" dirty="0"/>
          </a:p>
          <a:p>
            <a:r>
              <a:rPr lang="fr-FR" sz="1200" b="1" dirty="0"/>
              <a:t>Les blobs (pour </a:t>
            </a:r>
            <a:r>
              <a:rPr lang="fr-FR" sz="1200" b="1" dirty="0" err="1"/>
              <a:t>Binary</a:t>
            </a:r>
            <a:r>
              <a:rPr lang="fr-FR" sz="1200" b="1" dirty="0"/>
              <a:t> Large </a:t>
            </a:r>
            <a:r>
              <a:rPr lang="fr-FR" sz="1200" b="1" dirty="0" err="1"/>
              <a:t>Objects</a:t>
            </a:r>
            <a:r>
              <a:rPr lang="fr-FR" sz="1200" b="1" dirty="0"/>
              <a:t>) représentent des données qui ne sont pas dans un format JavaScript natif. </a:t>
            </a:r>
          </a:p>
          <a:p>
            <a:endParaRPr lang="fr-FR" sz="1200" b="1" dirty="0"/>
          </a:p>
          <a:p>
            <a:r>
              <a:rPr lang="fr-FR" sz="1200" b="1" dirty="0"/>
              <a:t>L'interface File est basée sur l'interface Blob et hérite des fonctionnalités de cette dernière tout en ajoutant des fonctionnalités pour gérer les fichiers sur le système de l'utilisateur.</a:t>
            </a:r>
            <a:endParaRPr lang="fr-FR" sz="1600" dirty="0"/>
          </a:p>
        </p:txBody>
      </p:sp>
      <p:cxnSp>
        <p:nvCxnSpPr>
          <p:cNvPr id="18" name="Connecteur droit avec flèche 17">
            <a:extLst>
              <a:ext uri="{FF2B5EF4-FFF2-40B4-BE49-F238E27FC236}">
                <a16:creationId xmlns:a16="http://schemas.microsoft.com/office/drawing/2014/main" id="{64E1F3C9-B032-E1F8-7D10-1B320614BD94}"/>
              </a:ext>
            </a:extLst>
          </p:cNvPr>
          <p:cNvCxnSpPr>
            <a:cxnSpLocks/>
          </p:cNvCxnSpPr>
          <p:nvPr/>
        </p:nvCxnSpPr>
        <p:spPr>
          <a:xfrm flipH="1">
            <a:off x="3720636" y="3543300"/>
            <a:ext cx="1613644" cy="813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535C818E-94EA-B0A5-2FF7-82F9C3FB3DA6}"/>
              </a:ext>
            </a:extLst>
          </p:cNvPr>
          <p:cNvSpPr txBox="1"/>
          <p:nvPr/>
        </p:nvSpPr>
        <p:spPr>
          <a:xfrm>
            <a:off x="3720636" y="5965944"/>
            <a:ext cx="4081362" cy="461665"/>
          </a:xfrm>
          <a:prstGeom prst="rect">
            <a:avLst/>
          </a:prstGeom>
          <a:noFill/>
        </p:spPr>
        <p:txBody>
          <a:bodyPr wrap="square" rtlCol="0">
            <a:spAutoFit/>
          </a:bodyPr>
          <a:lstStyle/>
          <a:p>
            <a:r>
              <a:rPr lang="fr-FR" sz="1200" b="1" dirty="0"/>
              <a:t>FileSaver.js est une bibliothèque JS pour enregistrer des fichiers côté client.</a:t>
            </a:r>
            <a:endParaRPr lang="fr-FR" sz="1600" dirty="0"/>
          </a:p>
        </p:txBody>
      </p:sp>
      <p:cxnSp>
        <p:nvCxnSpPr>
          <p:cNvPr id="22" name="Connecteur droit avec flèche 21">
            <a:extLst>
              <a:ext uri="{FF2B5EF4-FFF2-40B4-BE49-F238E27FC236}">
                <a16:creationId xmlns:a16="http://schemas.microsoft.com/office/drawing/2014/main" id="{12A1ED5D-7F2B-319F-9CE7-CCABA9BEE07D}"/>
              </a:ext>
            </a:extLst>
          </p:cNvPr>
          <p:cNvCxnSpPr>
            <a:cxnSpLocks/>
          </p:cNvCxnSpPr>
          <p:nvPr/>
        </p:nvCxnSpPr>
        <p:spPr>
          <a:xfrm flipH="1" flipV="1">
            <a:off x="3327400" y="4768850"/>
            <a:ext cx="2139486" cy="1196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72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spTree>
    <p:extLst>
      <p:ext uri="{BB962C8B-B14F-4D97-AF65-F5344CB8AC3E}">
        <p14:creationId xmlns:p14="http://schemas.microsoft.com/office/powerpoint/2010/main" val="386379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5A500-EDFB-9927-464D-4B4F01F26DCE}"/>
              </a:ext>
            </a:extLst>
          </p:cNvPr>
          <p:cNvSpPr>
            <a:spLocks noGrp="1"/>
          </p:cNvSpPr>
          <p:nvPr>
            <p:ph type="ctrTitle"/>
          </p:nvPr>
        </p:nvSpPr>
        <p:spPr/>
        <p:txBody>
          <a:bodyPr/>
          <a:lstStyle/>
          <a:p>
            <a:r>
              <a:rPr lang="fr-FR" dirty="0"/>
              <a:t>PR7 : Plan-list-component.html</a:t>
            </a:r>
          </a:p>
        </p:txBody>
      </p:sp>
      <p:pic>
        <p:nvPicPr>
          <p:cNvPr id="5" name="Image 4">
            <a:extLst>
              <a:ext uri="{FF2B5EF4-FFF2-40B4-BE49-F238E27FC236}">
                <a16:creationId xmlns:a16="http://schemas.microsoft.com/office/drawing/2014/main" id="{B859E3D6-5E14-5801-5E5C-EC288383C6CA}"/>
              </a:ext>
            </a:extLst>
          </p:cNvPr>
          <p:cNvPicPr>
            <a:picLocks noChangeAspect="1"/>
          </p:cNvPicPr>
          <p:nvPr/>
        </p:nvPicPr>
        <p:blipFill>
          <a:blip r:embed="rId3"/>
          <a:stretch>
            <a:fillRect/>
          </a:stretch>
        </p:blipFill>
        <p:spPr>
          <a:xfrm>
            <a:off x="0" y="4043683"/>
            <a:ext cx="9906000" cy="2116615"/>
          </a:xfrm>
          <a:prstGeom prst="rect">
            <a:avLst/>
          </a:prstGeom>
        </p:spPr>
      </p:pic>
      <p:pic>
        <p:nvPicPr>
          <p:cNvPr id="7" name="Image 6">
            <a:extLst>
              <a:ext uri="{FF2B5EF4-FFF2-40B4-BE49-F238E27FC236}">
                <a16:creationId xmlns:a16="http://schemas.microsoft.com/office/drawing/2014/main" id="{FBE51663-483E-EE5C-8B04-EF2E00A2CB9B}"/>
              </a:ext>
            </a:extLst>
          </p:cNvPr>
          <p:cNvPicPr>
            <a:picLocks noChangeAspect="1"/>
          </p:cNvPicPr>
          <p:nvPr/>
        </p:nvPicPr>
        <p:blipFill>
          <a:blip r:embed="rId4"/>
          <a:stretch>
            <a:fillRect/>
          </a:stretch>
        </p:blipFill>
        <p:spPr>
          <a:xfrm>
            <a:off x="185370" y="2031895"/>
            <a:ext cx="5268060" cy="1171739"/>
          </a:xfrm>
          <a:prstGeom prst="rect">
            <a:avLst/>
          </a:prstGeom>
        </p:spPr>
      </p:pic>
      <p:sp>
        <p:nvSpPr>
          <p:cNvPr id="8" name="ZoneTexte 7">
            <a:extLst>
              <a:ext uri="{FF2B5EF4-FFF2-40B4-BE49-F238E27FC236}">
                <a16:creationId xmlns:a16="http://schemas.microsoft.com/office/drawing/2014/main" id="{A7B011B4-D1CF-A22C-1F97-E0EB40109709}"/>
              </a:ext>
            </a:extLst>
          </p:cNvPr>
          <p:cNvSpPr txBox="1"/>
          <p:nvPr/>
        </p:nvSpPr>
        <p:spPr>
          <a:xfrm>
            <a:off x="117673" y="1368904"/>
            <a:ext cx="3657600" cy="830997"/>
          </a:xfrm>
          <a:prstGeom prst="rect">
            <a:avLst/>
          </a:prstGeom>
          <a:noFill/>
        </p:spPr>
        <p:txBody>
          <a:bodyPr wrap="square" rtlCol="0">
            <a:spAutoFit/>
          </a:bodyPr>
          <a:lstStyle/>
          <a:p>
            <a:r>
              <a:rPr lang="fr-FR" sz="1200" b="1" dirty="0" err="1"/>
              <a:t>fr.json</a:t>
            </a:r>
            <a:endParaRPr lang="fr-FR" sz="1200" b="1" dirty="0"/>
          </a:p>
          <a:p>
            <a:r>
              <a:rPr lang="fr-FR" sz="1200" b="1" dirty="0"/>
              <a:t>C’est le fichier </a:t>
            </a:r>
            <a:r>
              <a:rPr lang="fr-FR" sz="1200" b="1" dirty="0" err="1"/>
              <a:t>json</a:t>
            </a:r>
            <a:r>
              <a:rPr lang="fr-FR" sz="1200" b="1" dirty="0"/>
              <a:t> dans le dossier i18n qu’on se sert pour prendre en compte l’internationalisation de l’application. </a:t>
            </a:r>
            <a:endParaRPr lang="fr-FR" sz="1600" dirty="0"/>
          </a:p>
        </p:txBody>
      </p:sp>
      <p:sp>
        <p:nvSpPr>
          <p:cNvPr id="11" name="ZoneTexte 10">
            <a:extLst>
              <a:ext uri="{FF2B5EF4-FFF2-40B4-BE49-F238E27FC236}">
                <a16:creationId xmlns:a16="http://schemas.microsoft.com/office/drawing/2014/main" id="{1E5F3EB9-65BA-E279-8992-705AAF8F1BC1}"/>
              </a:ext>
            </a:extLst>
          </p:cNvPr>
          <p:cNvSpPr txBox="1"/>
          <p:nvPr/>
        </p:nvSpPr>
        <p:spPr>
          <a:xfrm>
            <a:off x="5727701" y="5296280"/>
            <a:ext cx="4178299" cy="276999"/>
          </a:xfrm>
          <a:prstGeom prst="rect">
            <a:avLst/>
          </a:prstGeom>
          <a:noFill/>
        </p:spPr>
        <p:txBody>
          <a:bodyPr wrap="square" rtlCol="0">
            <a:spAutoFit/>
          </a:bodyPr>
          <a:lstStyle/>
          <a:p>
            <a:r>
              <a:rPr lang="fr-FR" sz="1200" b="1" dirty="0"/>
              <a:t>Event binding sur click appelle exportPlans ()</a:t>
            </a:r>
          </a:p>
        </p:txBody>
      </p:sp>
      <p:cxnSp>
        <p:nvCxnSpPr>
          <p:cNvPr id="12" name="Connecteur droit avec flèche 11">
            <a:extLst>
              <a:ext uri="{FF2B5EF4-FFF2-40B4-BE49-F238E27FC236}">
                <a16:creationId xmlns:a16="http://schemas.microsoft.com/office/drawing/2014/main" id="{A6127DCD-D2B5-2E17-F219-3DDA0FE3B12A}"/>
              </a:ext>
            </a:extLst>
          </p:cNvPr>
          <p:cNvCxnSpPr>
            <a:cxnSpLocks/>
          </p:cNvCxnSpPr>
          <p:nvPr/>
        </p:nvCxnSpPr>
        <p:spPr>
          <a:xfrm>
            <a:off x="7410450" y="3674351"/>
            <a:ext cx="571500" cy="121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8C948182-00D8-F0DB-F347-C79615E0E8F2}"/>
              </a:ext>
            </a:extLst>
          </p:cNvPr>
          <p:cNvSpPr txBox="1"/>
          <p:nvPr/>
        </p:nvSpPr>
        <p:spPr>
          <a:xfrm>
            <a:off x="5521127" y="2926635"/>
            <a:ext cx="3657600" cy="646331"/>
          </a:xfrm>
          <a:prstGeom prst="rect">
            <a:avLst/>
          </a:prstGeom>
          <a:noFill/>
        </p:spPr>
        <p:txBody>
          <a:bodyPr wrap="square" rtlCol="0">
            <a:spAutoFit/>
          </a:bodyPr>
          <a:lstStyle/>
          <a:p>
            <a:r>
              <a:rPr lang="fr-FR" sz="1200" b="1" dirty="0" err="1"/>
              <a:t>Properties</a:t>
            </a:r>
            <a:r>
              <a:rPr lang="fr-FR" sz="1200" b="1" dirty="0"/>
              <a:t> binding de la propriété « </a:t>
            </a:r>
            <a:r>
              <a:rPr lang="fr-FR" sz="1200" b="1" dirty="0" err="1"/>
              <a:t>disabled</a:t>
            </a:r>
            <a:r>
              <a:rPr lang="fr-FR" sz="1200" b="1" dirty="0"/>
              <a:t> » du bouton avec le </a:t>
            </a:r>
            <a:r>
              <a:rPr lang="fr-FR" sz="1200" b="1" dirty="0" err="1"/>
              <a:t>boolean</a:t>
            </a:r>
            <a:r>
              <a:rPr lang="fr-FR" sz="1200" b="1" dirty="0"/>
              <a:t> « </a:t>
            </a:r>
            <a:r>
              <a:rPr lang="fr-FR" sz="1200" b="1" dirty="0" err="1"/>
              <a:t>isExportDownloading</a:t>
            </a:r>
            <a:r>
              <a:rPr lang="fr-FR" sz="1200" b="1" dirty="0"/>
              <a:t> »</a:t>
            </a:r>
          </a:p>
        </p:txBody>
      </p:sp>
      <p:cxnSp>
        <p:nvCxnSpPr>
          <p:cNvPr id="16" name="Connecteur droit avec flèche 15">
            <a:extLst>
              <a:ext uri="{FF2B5EF4-FFF2-40B4-BE49-F238E27FC236}">
                <a16:creationId xmlns:a16="http://schemas.microsoft.com/office/drawing/2014/main" id="{A2EE329B-DB0E-37DF-507F-CADBF71D4E40}"/>
              </a:ext>
            </a:extLst>
          </p:cNvPr>
          <p:cNvCxnSpPr>
            <a:cxnSpLocks/>
            <a:stCxn id="11" idx="1"/>
          </p:cNvCxnSpPr>
          <p:nvPr/>
        </p:nvCxnSpPr>
        <p:spPr>
          <a:xfrm flipH="1" flipV="1">
            <a:off x="1930400" y="5226050"/>
            <a:ext cx="3797301" cy="208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8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D0011-D7F1-81F7-936D-D660D269E60D}"/>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D25AF2CF-9BD6-848B-3DB0-E9758BD4C0A6}"/>
              </a:ext>
            </a:extLst>
          </p:cNvPr>
          <p:cNvPicPr>
            <a:picLocks noChangeAspect="1"/>
          </p:cNvPicPr>
          <p:nvPr/>
        </p:nvPicPr>
        <p:blipFill>
          <a:blip r:embed="rId3"/>
          <a:stretch>
            <a:fillRect/>
          </a:stretch>
        </p:blipFill>
        <p:spPr>
          <a:xfrm>
            <a:off x="284182" y="1223911"/>
            <a:ext cx="5224624" cy="4681584"/>
          </a:xfrm>
          <a:prstGeom prst="rect">
            <a:avLst/>
          </a:prstGeom>
        </p:spPr>
      </p:pic>
      <p:pic>
        <p:nvPicPr>
          <p:cNvPr id="8" name="Image 7">
            <a:extLst>
              <a:ext uri="{FF2B5EF4-FFF2-40B4-BE49-F238E27FC236}">
                <a16:creationId xmlns:a16="http://schemas.microsoft.com/office/drawing/2014/main" id="{45C393A1-8085-B339-9829-A946FFCF81D6}"/>
              </a:ext>
            </a:extLst>
          </p:cNvPr>
          <p:cNvPicPr>
            <a:picLocks noChangeAspect="1"/>
          </p:cNvPicPr>
          <p:nvPr/>
        </p:nvPicPr>
        <p:blipFill>
          <a:blip r:embed="rId4"/>
          <a:stretch>
            <a:fillRect/>
          </a:stretch>
        </p:blipFill>
        <p:spPr>
          <a:xfrm>
            <a:off x="6994184" y="2092305"/>
            <a:ext cx="1181265" cy="209579"/>
          </a:xfrm>
          <a:prstGeom prst="rect">
            <a:avLst/>
          </a:prstGeom>
        </p:spPr>
      </p:pic>
      <p:pic>
        <p:nvPicPr>
          <p:cNvPr id="12" name="Image 11">
            <a:extLst>
              <a:ext uri="{FF2B5EF4-FFF2-40B4-BE49-F238E27FC236}">
                <a16:creationId xmlns:a16="http://schemas.microsoft.com/office/drawing/2014/main" id="{ED284C5B-66E2-BE5B-05F8-8BCD98E79E3D}"/>
              </a:ext>
            </a:extLst>
          </p:cNvPr>
          <p:cNvPicPr>
            <a:picLocks noChangeAspect="1"/>
          </p:cNvPicPr>
          <p:nvPr/>
        </p:nvPicPr>
        <p:blipFill>
          <a:blip r:embed="rId5"/>
          <a:stretch>
            <a:fillRect/>
          </a:stretch>
        </p:blipFill>
        <p:spPr>
          <a:xfrm>
            <a:off x="6546850" y="3390907"/>
            <a:ext cx="2165350" cy="1018406"/>
          </a:xfrm>
          <a:prstGeom prst="rect">
            <a:avLst/>
          </a:prstGeom>
        </p:spPr>
      </p:pic>
      <p:pic>
        <p:nvPicPr>
          <p:cNvPr id="14" name="Image 13">
            <a:extLst>
              <a:ext uri="{FF2B5EF4-FFF2-40B4-BE49-F238E27FC236}">
                <a16:creationId xmlns:a16="http://schemas.microsoft.com/office/drawing/2014/main" id="{495A161F-C55E-E5AF-B81B-C016CD8182A0}"/>
              </a:ext>
            </a:extLst>
          </p:cNvPr>
          <p:cNvPicPr>
            <a:picLocks noChangeAspect="1"/>
          </p:cNvPicPr>
          <p:nvPr/>
        </p:nvPicPr>
        <p:blipFill>
          <a:blip r:embed="rId6"/>
          <a:stretch>
            <a:fillRect/>
          </a:stretch>
        </p:blipFill>
        <p:spPr>
          <a:xfrm>
            <a:off x="6578601" y="1682730"/>
            <a:ext cx="1352550" cy="409575"/>
          </a:xfrm>
          <a:prstGeom prst="rect">
            <a:avLst/>
          </a:prstGeom>
        </p:spPr>
      </p:pic>
      <p:pic>
        <p:nvPicPr>
          <p:cNvPr id="16" name="Image 15">
            <a:extLst>
              <a:ext uri="{FF2B5EF4-FFF2-40B4-BE49-F238E27FC236}">
                <a16:creationId xmlns:a16="http://schemas.microsoft.com/office/drawing/2014/main" id="{A3EB7EF8-6AA9-EC87-A974-C5790EFA8DB6}"/>
              </a:ext>
            </a:extLst>
          </p:cNvPr>
          <p:cNvPicPr>
            <a:picLocks noChangeAspect="1"/>
          </p:cNvPicPr>
          <p:nvPr/>
        </p:nvPicPr>
        <p:blipFill>
          <a:blip r:embed="rId7"/>
          <a:stretch>
            <a:fillRect/>
          </a:stretch>
        </p:blipFill>
        <p:spPr>
          <a:xfrm>
            <a:off x="6578601" y="2343162"/>
            <a:ext cx="1619250" cy="990600"/>
          </a:xfrm>
          <a:prstGeom prst="rect">
            <a:avLst/>
          </a:prstGeom>
        </p:spPr>
      </p:pic>
      <p:pic>
        <p:nvPicPr>
          <p:cNvPr id="18" name="Image 17">
            <a:extLst>
              <a:ext uri="{FF2B5EF4-FFF2-40B4-BE49-F238E27FC236}">
                <a16:creationId xmlns:a16="http://schemas.microsoft.com/office/drawing/2014/main" id="{1533385E-6122-4BBA-8304-37D917590515}"/>
              </a:ext>
            </a:extLst>
          </p:cNvPr>
          <p:cNvPicPr>
            <a:picLocks noChangeAspect="1"/>
          </p:cNvPicPr>
          <p:nvPr/>
        </p:nvPicPr>
        <p:blipFill>
          <a:blip r:embed="rId8"/>
          <a:stretch>
            <a:fillRect/>
          </a:stretch>
        </p:blipFill>
        <p:spPr>
          <a:xfrm>
            <a:off x="6581562" y="4159208"/>
            <a:ext cx="1533739" cy="819264"/>
          </a:xfrm>
          <a:prstGeom prst="rect">
            <a:avLst/>
          </a:prstGeom>
        </p:spPr>
      </p:pic>
      <p:pic>
        <p:nvPicPr>
          <p:cNvPr id="20" name="Image 19">
            <a:extLst>
              <a:ext uri="{FF2B5EF4-FFF2-40B4-BE49-F238E27FC236}">
                <a16:creationId xmlns:a16="http://schemas.microsoft.com/office/drawing/2014/main" id="{FBBDF846-F3B6-8889-F089-6CE3AA5BF807}"/>
              </a:ext>
            </a:extLst>
          </p:cNvPr>
          <p:cNvPicPr>
            <a:picLocks noChangeAspect="1"/>
          </p:cNvPicPr>
          <p:nvPr/>
        </p:nvPicPr>
        <p:blipFill>
          <a:blip r:embed="rId9"/>
          <a:stretch>
            <a:fillRect/>
          </a:stretch>
        </p:blipFill>
        <p:spPr>
          <a:xfrm>
            <a:off x="6766374" y="4978472"/>
            <a:ext cx="1571625" cy="638175"/>
          </a:xfrm>
          <a:prstGeom prst="rect">
            <a:avLst/>
          </a:prstGeom>
        </p:spPr>
      </p:pic>
      <p:pic>
        <p:nvPicPr>
          <p:cNvPr id="22" name="Image 21">
            <a:extLst>
              <a:ext uri="{FF2B5EF4-FFF2-40B4-BE49-F238E27FC236}">
                <a16:creationId xmlns:a16="http://schemas.microsoft.com/office/drawing/2014/main" id="{AD51824E-57F7-E219-0BE4-1DEF04E9B15C}"/>
              </a:ext>
            </a:extLst>
          </p:cNvPr>
          <p:cNvPicPr>
            <a:picLocks noChangeAspect="1"/>
          </p:cNvPicPr>
          <p:nvPr/>
        </p:nvPicPr>
        <p:blipFill>
          <a:blip r:embed="rId10"/>
          <a:stretch>
            <a:fillRect/>
          </a:stretch>
        </p:blipFill>
        <p:spPr>
          <a:xfrm>
            <a:off x="6581562" y="5603947"/>
            <a:ext cx="1629002" cy="743054"/>
          </a:xfrm>
          <a:prstGeom prst="rect">
            <a:avLst/>
          </a:prstGeom>
        </p:spPr>
      </p:pic>
    </p:spTree>
    <p:extLst>
      <p:ext uri="{BB962C8B-B14F-4D97-AF65-F5344CB8AC3E}">
        <p14:creationId xmlns:p14="http://schemas.microsoft.com/office/powerpoint/2010/main" val="264446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D3D31-99DC-81BF-A43C-DECAFED021A8}"/>
              </a:ext>
            </a:extLst>
          </p:cNvPr>
          <p:cNvSpPr>
            <a:spLocks noGrp="1"/>
          </p:cNvSpPr>
          <p:nvPr>
            <p:ph type="ctrTitle"/>
          </p:nvPr>
        </p:nvSpPr>
        <p:spPr/>
        <p:txBody>
          <a:bodyPr/>
          <a:lstStyle/>
          <a:p>
            <a:r>
              <a:rPr lang="fr-FR" dirty="0" err="1"/>
              <a:t>PlanController</a:t>
            </a:r>
            <a:endParaRPr lang="fr-FR" dirty="0"/>
          </a:p>
        </p:txBody>
      </p:sp>
      <p:sp>
        <p:nvSpPr>
          <p:cNvPr id="3" name="Espace réservé du texte 2">
            <a:extLst>
              <a:ext uri="{FF2B5EF4-FFF2-40B4-BE49-F238E27FC236}">
                <a16:creationId xmlns:a16="http://schemas.microsoft.com/office/drawing/2014/main" id="{CA8D272B-2A04-FEED-D11A-A5A96CBEE4D2}"/>
              </a:ext>
            </a:extLst>
          </p:cNvPr>
          <p:cNvSpPr>
            <a:spLocks noGrp="1"/>
          </p:cNvSpPr>
          <p:nvPr>
            <p:ph type="body" sz="quarter" idx="14"/>
          </p:nvPr>
        </p:nvSpPr>
        <p:spPr>
          <a:xfrm>
            <a:off x="124023" y="2495133"/>
            <a:ext cx="3806627" cy="588626"/>
          </a:xfrm>
        </p:spPr>
        <p:txBody>
          <a:bodyPr/>
          <a:lstStyle/>
          <a:p>
            <a:r>
              <a:rPr lang="fr-FR" sz="1200" b="1" dirty="0"/>
              <a:t>mappe les requêtes HTTP aux méthodes de gestionnaire des contrôleurs MVC et REST.</a:t>
            </a:r>
          </a:p>
        </p:txBody>
      </p:sp>
      <p:pic>
        <p:nvPicPr>
          <p:cNvPr id="5" name="Image 4">
            <a:extLst>
              <a:ext uri="{FF2B5EF4-FFF2-40B4-BE49-F238E27FC236}">
                <a16:creationId xmlns:a16="http://schemas.microsoft.com/office/drawing/2014/main" id="{24B418AD-A0A8-22AA-B6BC-1C1A7A55439B}"/>
              </a:ext>
            </a:extLst>
          </p:cNvPr>
          <p:cNvPicPr>
            <a:picLocks noChangeAspect="1"/>
          </p:cNvPicPr>
          <p:nvPr/>
        </p:nvPicPr>
        <p:blipFill>
          <a:blip r:embed="rId2"/>
          <a:stretch>
            <a:fillRect/>
          </a:stretch>
        </p:blipFill>
        <p:spPr>
          <a:xfrm>
            <a:off x="0" y="3263574"/>
            <a:ext cx="9906000" cy="2434808"/>
          </a:xfrm>
          <a:prstGeom prst="rect">
            <a:avLst/>
          </a:prstGeom>
        </p:spPr>
      </p:pic>
      <p:cxnSp>
        <p:nvCxnSpPr>
          <p:cNvPr id="6" name="Connecteur droit avec flèche 5">
            <a:extLst>
              <a:ext uri="{FF2B5EF4-FFF2-40B4-BE49-F238E27FC236}">
                <a16:creationId xmlns:a16="http://schemas.microsoft.com/office/drawing/2014/main" id="{FF006FDC-DE87-D5A9-72DC-F459DB7935BA}"/>
              </a:ext>
            </a:extLst>
          </p:cNvPr>
          <p:cNvCxnSpPr>
            <a:cxnSpLocks/>
          </p:cNvCxnSpPr>
          <p:nvPr/>
        </p:nvCxnSpPr>
        <p:spPr>
          <a:xfrm flipH="1">
            <a:off x="1085850" y="3028950"/>
            <a:ext cx="508000" cy="2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22C7A630-3C67-3B1E-DB20-C9FA74A61DD5}"/>
              </a:ext>
            </a:extLst>
          </p:cNvPr>
          <p:cNvSpPr txBox="1"/>
          <p:nvPr/>
        </p:nvSpPr>
        <p:spPr>
          <a:xfrm>
            <a:off x="184150" y="1594940"/>
            <a:ext cx="8185150" cy="369332"/>
          </a:xfrm>
          <a:prstGeom prst="rect">
            <a:avLst/>
          </a:prstGeom>
          <a:noFill/>
        </p:spPr>
        <p:txBody>
          <a:bodyPr wrap="square">
            <a:spAutoFit/>
          </a:bodyPr>
          <a:lstStyle/>
          <a:p>
            <a:r>
              <a:rPr lang="fr-FR" sz="1800" b="0" i="0" u="none" strike="noStrike" baseline="0" dirty="0">
                <a:solidFill>
                  <a:srgbClr val="974705"/>
                </a:solidFill>
                <a:latin typeface="Calibri" panose="020F0502020204030204" pitchFamily="34" charset="0"/>
              </a:rPr>
              <a:t>exportPlan () </a:t>
            </a:r>
            <a:r>
              <a:rPr lang="fr-FR" sz="1800" b="0" i="0" u="none" strike="noStrike" baseline="0" dirty="0">
                <a:solidFill>
                  <a:srgbClr val="212C49"/>
                </a:solidFill>
                <a:latin typeface="Calibri" panose="020F0502020204030204" pitchFamily="34" charset="0"/>
              </a:rPr>
              <a:t>qui sera appelé suite à une requête GET à l’Endpoint </a:t>
            </a:r>
            <a:r>
              <a:rPr lang="fr-FR" sz="1800" b="0" i="0" u="none" strike="noStrike" baseline="0" dirty="0">
                <a:solidFill>
                  <a:srgbClr val="006FC0"/>
                </a:solidFill>
                <a:latin typeface="Calibri" panose="020F0502020204030204" pitchFamily="34" charset="0"/>
              </a:rPr>
              <a:t>dispositifs/export </a:t>
            </a:r>
            <a:endParaRPr lang="fr-FR" dirty="0"/>
          </a:p>
        </p:txBody>
      </p:sp>
    </p:spTree>
    <p:extLst>
      <p:ext uri="{BB962C8B-B14F-4D97-AF65-F5344CB8AC3E}">
        <p14:creationId xmlns:p14="http://schemas.microsoft.com/office/powerpoint/2010/main" val="2402793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68455-89D5-A27B-0886-20F93C449F4B}"/>
              </a:ext>
            </a:extLst>
          </p:cNvPr>
          <p:cNvSpPr>
            <a:spLocks noGrp="1"/>
          </p:cNvSpPr>
          <p:nvPr>
            <p:ph type="ctrTitle"/>
          </p:nvPr>
        </p:nvSpPr>
        <p:spPr/>
        <p:txBody>
          <a:bodyPr/>
          <a:lstStyle/>
          <a:p>
            <a:r>
              <a:rPr lang="fr-FR" dirty="0" err="1"/>
              <a:t>AppAccessControl</a:t>
            </a:r>
            <a:endParaRPr lang="fr-FR" dirty="0"/>
          </a:p>
        </p:txBody>
      </p:sp>
      <p:sp>
        <p:nvSpPr>
          <p:cNvPr id="3" name="Espace réservé du texte 2">
            <a:extLst>
              <a:ext uri="{FF2B5EF4-FFF2-40B4-BE49-F238E27FC236}">
                <a16:creationId xmlns:a16="http://schemas.microsoft.com/office/drawing/2014/main" id="{5C1F063E-3B15-397B-4914-4BA49FB8FC23}"/>
              </a:ext>
            </a:extLst>
          </p:cNvPr>
          <p:cNvSpPr>
            <a:spLocks noGrp="1"/>
          </p:cNvSpPr>
          <p:nvPr>
            <p:ph type="body" sz="quarter" idx="14"/>
          </p:nvPr>
        </p:nvSpPr>
        <p:spPr>
          <a:xfrm>
            <a:off x="549473" y="1989474"/>
            <a:ext cx="8694148" cy="700435"/>
          </a:xfrm>
        </p:spPr>
        <p:txBody>
          <a:bodyPr/>
          <a:lstStyle/>
          <a:p>
            <a:r>
              <a:rPr lang="fr-FR" sz="1800" b="0" i="0" u="none" strike="noStrike" baseline="0" dirty="0">
                <a:solidFill>
                  <a:srgbClr val="212C49"/>
                </a:solidFill>
                <a:latin typeface="Calibri" panose="020F0502020204030204" pitchFamily="34" charset="0"/>
              </a:rPr>
              <a:t>Puis j’ai donné accès à ce Endpoint aux utilisateurs ayant le rôle Admin et faisant une requête GET en utilisant la classe </a:t>
            </a:r>
            <a:r>
              <a:rPr lang="fr-FR" sz="1800" b="0" i="0" u="none" strike="noStrike" baseline="0" dirty="0" err="1">
                <a:solidFill>
                  <a:srgbClr val="974705"/>
                </a:solidFill>
                <a:latin typeface="Calibri" panose="020F0502020204030204" pitchFamily="34" charset="0"/>
              </a:rPr>
              <a:t>AccessControl</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dédiée. </a:t>
            </a:r>
            <a:endParaRPr lang="fr-FR" dirty="0"/>
          </a:p>
        </p:txBody>
      </p:sp>
      <p:pic>
        <p:nvPicPr>
          <p:cNvPr id="5" name="Image 4">
            <a:extLst>
              <a:ext uri="{FF2B5EF4-FFF2-40B4-BE49-F238E27FC236}">
                <a16:creationId xmlns:a16="http://schemas.microsoft.com/office/drawing/2014/main" id="{2714828B-C038-790B-AA0F-B8A4D996853B}"/>
              </a:ext>
            </a:extLst>
          </p:cNvPr>
          <p:cNvPicPr>
            <a:picLocks noChangeAspect="1"/>
          </p:cNvPicPr>
          <p:nvPr/>
        </p:nvPicPr>
        <p:blipFill>
          <a:blip r:embed="rId2"/>
          <a:stretch>
            <a:fillRect/>
          </a:stretch>
        </p:blipFill>
        <p:spPr>
          <a:xfrm>
            <a:off x="549473" y="3368618"/>
            <a:ext cx="7157884" cy="1199535"/>
          </a:xfrm>
          <a:prstGeom prst="rect">
            <a:avLst/>
          </a:prstGeom>
        </p:spPr>
      </p:pic>
    </p:spTree>
    <p:extLst>
      <p:ext uri="{BB962C8B-B14F-4D97-AF65-F5344CB8AC3E}">
        <p14:creationId xmlns:p14="http://schemas.microsoft.com/office/powerpoint/2010/main" val="196174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FA45E-606D-C632-62F4-029369BC85B7}"/>
              </a:ext>
            </a:extLst>
          </p:cNvPr>
          <p:cNvSpPr>
            <a:spLocks noGrp="1"/>
          </p:cNvSpPr>
          <p:nvPr>
            <p:ph type="ctrTitle"/>
          </p:nvPr>
        </p:nvSpPr>
        <p:spPr/>
        <p:txBody>
          <a:bodyPr/>
          <a:lstStyle/>
          <a:p>
            <a:r>
              <a:rPr lang="fr-FR" dirty="0"/>
              <a:t>PlanService et PlanServiceImpl</a:t>
            </a:r>
          </a:p>
        </p:txBody>
      </p:sp>
      <p:sp>
        <p:nvSpPr>
          <p:cNvPr id="3" name="Espace réservé du texte 2">
            <a:extLst>
              <a:ext uri="{FF2B5EF4-FFF2-40B4-BE49-F238E27FC236}">
                <a16:creationId xmlns:a16="http://schemas.microsoft.com/office/drawing/2014/main" id="{D41392EB-461F-0297-E4D7-25704EDA40AC}"/>
              </a:ext>
            </a:extLst>
          </p:cNvPr>
          <p:cNvSpPr>
            <a:spLocks noGrp="1"/>
          </p:cNvSpPr>
          <p:nvPr>
            <p:ph type="body" sz="quarter" idx="14"/>
          </p:nvPr>
        </p:nvSpPr>
        <p:spPr>
          <a:xfrm>
            <a:off x="549473" y="1516758"/>
            <a:ext cx="8694148" cy="395736"/>
          </a:xfrm>
        </p:spPr>
        <p:txBody>
          <a:bodyPr/>
          <a:lstStyle/>
          <a:p>
            <a:r>
              <a:rPr lang="fr-FR" sz="1800" b="0" i="0" u="none" strike="noStrike" baseline="0" dirty="0">
                <a:solidFill>
                  <a:srgbClr val="212C49"/>
                </a:solidFill>
                <a:latin typeface="Calibri" panose="020F0502020204030204" pitchFamily="34" charset="0"/>
              </a:rPr>
              <a:t>Ajout de la méthode </a:t>
            </a:r>
            <a:r>
              <a:rPr lang="fr-FR" sz="1800" b="0" i="0" u="none" strike="noStrike" baseline="0" dirty="0">
                <a:solidFill>
                  <a:srgbClr val="974705"/>
                </a:solidFill>
                <a:latin typeface="Calibri" panose="020F0502020204030204" pitchFamily="34" charset="0"/>
              </a:rPr>
              <a:t>findAllPlanForExport () </a:t>
            </a:r>
            <a:r>
              <a:rPr lang="fr-FR" sz="1800" b="0" i="0" u="none" strike="noStrike" baseline="0" dirty="0">
                <a:solidFill>
                  <a:srgbClr val="212C49"/>
                </a:solidFill>
                <a:latin typeface="Calibri" panose="020F0502020204030204" pitchFamily="34" charset="0"/>
              </a:rPr>
              <a:t>dans l’interface puis son implémentation </a:t>
            </a:r>
            <a:endParaRPr lang="fr-FR" dirty="0"/>
          </a:p>
        </p:txBody>
      </p:sp>
      <p:pic>
        <p:nvPicPr>
          <p:cNvPr id="5" name="Image 4">
            <a:extLst>
              <a:ext uri="{FF2B5EF4-FFF2-40B4-BE49-F238E27FC236}">
                <a16:creationId xmlns:a16="http://schemas.microsoft.com/office/drawing/2014/main" id="{A2B956AE-BA11-60DB-D3D3-89D3779FC366}"/>
              </a:ext>
            </a:extLst>
          </p:cNvPr>
          <p:cNvPicPr>
            <a:picLocks noChangeAspect="1"/>
          </p:cNvPicPr>
          <p:nvPr/>
        </p:nvPicPr>
        <p:blipFill>
          <a:blip r:embed="rId2"/>
          <a:stretch>
            <a:fillRect/>
          </a:stretch>
        </p:blipFill>
        <p:spPr>
          <a:xfrm>
            <a:off x="549473" y="2097691"/>
            <a:ext cx="6410632" cy="1366684"/>
          </a:xfrm>
          <a:prstGeom prst="rect">
            <a:avLst/>
          </a:prstGeom>
        </p:spPr>
      </p:pic>
      <p:pic>
        <p:nvPicPr>
          <p:cNvPr id="7" name="Image 6">
            <a:extLst>
              <a:ext uri="{FF2B5EF4-FFF2-40B4-BE49-F238E27FC236}">
                <a16:creationId xmlns:a16="http://schemas.microsoft.com/office/drawing/2014/main" id="{E194AE6C-7AED-3DCE-B513-6D37143E62A4}"/>
              </a:ext>
            </a:extLst>
          </p:cNvPr>
          <p:cNvPicPr>
            <a:picLocks noChangeAspect="1"/>
          </p:cNvPicPr>
          <p:nvPr/>
        </p:nvPicPr>
        <p:blipFill>
          <a:blip r:embed="rId3"/>
          <a:stretch>
            <a:fillRect/>
          </a:stretch>
        </p:blipFill>
        <p:spPr>
          <a:xfrm>
            <a:off x="2820578" y="3561281"/>
            <a:ext cx="5702710" cy="2094271"/>
          </a:xfrm>
          <a:prstGeom prst="rect">
            <a:avLst/>
          </a:prstGeom>
        </p:spPr>
      </p:pic>
      <p:sp>
        <p:nvSpPr>
          <p:cNvPr id="8" name="Espace réservé du texte 2">
            <a:extLst>
              <a:ext uri="{FF2B5EF4-FFF2-40B4-BE49-F238E27FC236}">
                <a16:creationId xmlns:a16="http://schemas.microsoft.com/office/drawing/2014/main" id="{49F23D21-C2F6-4D4A-E26C-29344B550B7F}"/>
              </a:ext>
            </a:extLst>
          </p:cNvPr>
          <p:cNvSpPr txBox="1">
            <a:spLocks/>
          </p:cNvSpPr>
          <p:nvPr/>
        </p:nvSpPr>
        <p:spPr>
          <a:xfrm>
            <a:off x="4716661" y="5811048"/>
            <a:ext cx="3806627" cy="4964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200" b="1" dirty="0"/>
              <a:t>appeler la méthode getAllPlanExport () dans la couche repository</a:t>
            </a:r>
          </a:p>
        </p:txBody>
      </p:sp>
      <p:cxnSp>
        <p:nvCxnSpPr>
          <p:cNvPr id="9" name="Connecteur droit avec flèche 8">
            <a:extLst>
              <a:ext uri="{FF2B5EF4-FFF2-40B4-BE49-F238E27FC236}">
                <a16:creationId xmlns:a16="http://schemas.microsoft.com/office/drawing/2014/main" id="{B74249D9-21CF-18DF-E058-F7033709C2A3}"/>
              </a:ext>
            </a:extLst>
          </p:cNvPr>
          <p:cNvCxnSpPr>
            <a:cxnSpLocks/>
          </p:cNvCxnSpPr>
          <p:nvPr/>
        </p:nvCxnSpPr>
        <p:spPr>
          <a:xfrm flipH="1" flipV="1">
            <a:off x="5080000" y="5416550"/>
            <a:ext cx="144661" cy="40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820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04F31C-DE50-A58C-1078-71D2E8C59280}"/>
              </a:ext>
            </a:extLst>
          </p:cNvPr>
          <p:cNvSpPr>
            <a:spLocks noGrp="1"/>
          </p:cNvSpPr>
          <p:nvPr>
            <p:ph type="ctrTitle"/>
          </p:nvPr>
        </p:nvSpPr>
        <p:spPr/>
        <p:txBody>
          <a:bodyPr/>
          <a:lstStyle/>
          <a:p>
            <a:r>
              <a:rPr lang="fr-FR" dirty="0"/>
              <a:t>PlanExportInformation</a:t>
            </a:r>
          </a:p>
        </p:txBody>
      </p:sp>
      <p:sp>
        <p:nvSpPr>
          <p:cNvPr id="3" name="Espace réservé du texte 2">
            <a:extLst>
              <a:ext uri="{FF2B5EF4-FFF2-40B4-BE49-F238E27FC236}">
                <a16:creationId xmlns:a16="http://schemas.microsoft.com/office/drawing/2014/main" id="{4AD15F35-158B-2B0E-25F5-3D9AEF73C3CC}"/>
              </a:ext>
            </a:extLst>
          </p:cNvPr>
          <p:cNvSpPr>
            <a:spLocks noGrp="1"/>
          </p:cNvSpPr>
          <p:nvPr>
            <p:ph type="body" sz="quarter" idx="14"/>
          </p:nvPr>
        </p:nvSpPr>
        <p:spPr>
          <a:xfrm>
            <a:off x="549473" y="1314196"/>
            <a:ext cx="8694148" cy="700435"/>
          </a:xfrm>
        </p:spPr>
        <p:txBody>
          <a:bodyPr/>
          <a:lstStyle/>
          <a:p>
            <a:r>
              <a:rPr lang="fr-FR" sz="1800" b="0" i="0" u="none" strike="noStrike" baseline="0" dirty="0">
                <a:solidFill>
                  <a:srgbClr val="212C49"/>
                </a:solidFill>
                <a:latin typeface="Calibri" panose="020F0502020204030204" pitchFamily="34" charset="0"/>
              </a:rPr>
              <a:t>C’est une interface que je vais utiliser avec la fonctionnalité de projection de Spring Data : l’interface contenant que des getters va recevoir le résultat d’une requête SQL personnalisée </a:t>
            </a:r>
            <a:endParaRPr lang="fr-FR" dirty="0"/>
          </a:p>
        </p:txBody>
      </p:sp>
      <p:pic>
        <p:nvPicPr>
          <p:cNvPr id="5" name="Image 4">
            <a:extLst>
              <a:ext uri="{FF2B5EF4-FFF2-40B4-BE49-F238E27FC236}">
                <a16:creationId xmlns:a16="http://schemas.microsoft.com/office/drawing/2014/main" id="{0DA9792C-472A-9F49-9A3C-9EE9FDA8A3BD}"/>
              </a:ext>
            </a:extLst>
          </p:cNvPr>
          <p:cNvPicPr>
            <a:picLocks noChangeAspect="1"/>
          </p:cNvPicPr>
          <p:nvPr/>
        </p:nvPicPr>
        <p:blipFill>
          <a:blip r:embed="rId2"/>
          <a:stretch>
            <a:fillRect/>
          </a:stretch>
        </p:blipFill>
        <p:spPr>
          <a:xfrm>
            <a:off x="2599527" y="1995581"/>
            <a:ext cx="3460955" cy="2585884"/>
          </a:xfrm>
          <a:prstGeom prst="rect">
            <a:avLst/>
          </a:prstGeom>
        </p:spPr>
      </p:pic>
      <p:sp>
        <p:nvSpPr>
          <p:cNvPr id="6" name="Espace réservé du texte 2">
            <a:extLst>
              <a:ext uri="{FF2B5EF4-FFF2-40B4-BE49-F238E27FC236}">
                <a16:creationId xmlns:a16="http://schemas.microsoft.com/office/drawing/2014/main" id="{831ACF78-79DA-113F-0A67-69FD86EF7B1B}"/>
              </a:ext>
            </a:extLst>
          </p:cNvPr>
          <p:cNvSpPr txBox="1">
            <a:spLocks/>
          </p:cNvSpPr>
          <p:nvPr/>
        </p:nvSpPr>
        <p:spPr>
          <a:xfrm>
            <a:off x="549473" y="6193174"/>
            <a:ext cx="4333677" cy="3336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a:t>La méthode récupère le résultat de la vue</a:t>
            </a:r>
            <a:endParaRPr lang="fr-FR" dirty="0"/>
          </a:p>
        </p:txBody>
      </p:sp>
      <p:pic>
        <p:nvPicPr>
          <p:cNvPr id="7" name="Image 6">
            <a:extLst>
              <a:ext uri="{FF2B5EF4-FFF2-40B4-BE49-F238E27FC236}">
                <a16:creationId xmlns:a16="http://schemas.microsoft.com/office/drawing/2014/main" id="{3A5C3A7B-5117-178F-9DDF-675C56F6D8B9}"/>
              </a:ext>
            </a:extLst>
          </p:cNvPr>
          <p:cNvPicPr>
            <a:picLocks noChangeAspect="1"/>
          </p:cNvPicPr>
          <p:nvPr/>
        </p:nvPicPr>
        <p:blipFill>
          <a:blip r:embed="rId3"/>
          <a:stretch>
            <a:fillRect/>
          </a:stretch>
        </p:blipFill>
        <p:spPr>
          <a:xfrm>
            <a:off x="549473" y="5349078"/>
            <a:ext cx="4286865" cy="776748"/>
          </a:xfrm>
          <a:prstGeom prst="rect">
            <a:avLst/>
          </a:prstGeom>
        </p:spPr>
      </p:pic>
      <p:sp>
        <p:nvSpPr>
          <p:cNvPr id="8" name="Titre 1">
            <a:extLst>
              <a:ext uri="{FF2B5EF4-FFF2-40B4-BE49-F238E27FC236}">
                <a16:creationId xmlns:a16="http://schemas.microsoft.com/office/drawing/2014/main" id="{DA58CAF1-0EC7-7AA5-5114-B8AF6B53F230}"/>
              </a:ext>
            </a:extLst>
          </p:cNvPr>
          <p:cNvSpPr txBox="1">
            <a:spLocks/>
          </p:cNvSpPr>
          <p:nvPr/>
        </p:nvSpPr>
        <p:spPr>
          <a:xfrm>
            <a:off x="568523" y="4672802"/>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a:t>PlanRepository</a:t>
            </a:r>
            <a:endParaRPr lang="fr-FR" kern="0" dirty="0"/>
          </a:p>
        </p:txBody>
      </p:sp>
    </p:spTree>
    <p:extLst>
      <p:ext uri="{BB962C8B-B14F-4D97-AF65-F5344CB8AC3E}">
        <p14:creationId xmlns:p14="http://schemas.microsoft.com/office/powerpoint/2010/main" val="2302279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211C4E4-BDB0-E80A-7898-F1AEAFF6E674}"/>
              </a:ext>
            </a:extLst>
          </p:cNvPr>
          <p:cNvPicPr>
            <a:picLocks noChangeAspect="1"/>
          </p:cNvPicPr>
          <p:nvPr/>
        </p:nvPicPr>
        <p:blipFill>
          <a:blip r:embed="rId2"/>
          <a:stretch>
            <a:fillRect/>
          </a:stretch>
        </p:blipFill>
        <p:spPr>
          <a:xfrm>
            <a:off x="0" y="387569"/>
            <a:ext cx="9906000" cy="6082862"/>
          </a:xfrm>
          <a:prstGeom prst="rect">
            <a:avLst/>
          </a:prstGeom>
        </p:spPr>
      </p:pic>
    </p:spTree>
    <p:extLst>
      <p:ext uri="{BB962C8B-B14F-4D97-AF65-F5344CB8AC3E}">
        <p14:creationId xmlns:p14="http://schemas.microsoft.com/office/powerpoint/2010/main" val="3475312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A0F84-9E18-C60B-76F5-3511ED58B8A0}"/>
              </a:ext>
            </a:extLst>
          </p:cNvPr>
          <p:cNvSpPr>
            <a:spLocks noGrp="1"/>
          </p:cNvSpPr>
          <p:nvPr>
            <p:ph type="ctrTitle"/>
          </p:nvPr>
        </p:nvSpPr>
        <p:spPr/>
        <p:txBody>
          <a:bodyPr/>
          <a:lstStyle/>
          <a:p>
            <a:r>
              <a:rPr lang="fr-FR" dirty="0" err="1"/>
              <a:t>PlanExportDTO</a:t>
            </a:r>
            <a:endParaRPr lang="fr-FR" dirty="0"/>
          </a:p>
        </p:txBody>
      </p:sp>
      <p:sp>
        <p:nvSpPr>
          <p:cNvPr id="3" name="Espace réservé du texte 2">
            <a:extLst>
              <a:ext uri="{FF2B5EF4-FFF2-40B4-BE49-F238E27FC236}">
                <a16:creationId xmlns:a16="http://schemas.microsoft.com/office/drawing/2014/main" id="{DD92DD77-68A5-7CA2-A7AB-94B793AA0A80}"/>
              </a:ext>
            </a:extLst>
          </p:cNvPr>
          <p:cNvSpPr>
            <a:spLocks noGrp="1"/>
          </p:cNvSpPr>
          <p:nvPr>
            <p:ph type="body" sz="quarter" idx="14"/>
          </p:nvPr>
        </p:nvSpPr>
        <p:spPr>
          <a:xfrm>
            <a:off x="6477000" y="3429000"/>
            <a:ext cx="3429000" cy="1624203"/>
          </a:xfrm>
        </p:spPr>
        <p:txBody>
          <a:bodyPr/>
          <a:lstStyle/>
          <a:p>
            <a:r>
              <a:rPr lang="fr-FR" dirty="0"/>
              <a:t>DTO où l’on spécifie une liaison entre un numéro de colonne de l'entrée CSV et un attribut.</a:t>
            </a:r>
          </a:p>
        </p:txBody>
      </p:sp>
      <p:pic>
        <p:nvPicPr>
          <p:cNvPr id="5" name="Image 4">
            <a:extLst>
              <a:ext uri="{FF2B5EF4-FFF2-40B4-BE49-F238E27FC236}">
                <a16:creationId xmlns:a16="http://schemas.microsoft.com/office/drawing/2014/main" id="{61829047-599D-FB95-2AEB-EAE6B5802614}"/>
              </a:ext>
            </a:extLst>
          </p:cNvPr>
          <p:cNvPicPr>
            <a:picLocks noChangeAspect="1"/>
          </p:cNvPicPr>
          <p:nvPr/>
        </p:nvPicPr>
        <p:blipFill>
          <a:blip r:embed="rId2"/>
          <a:stretch>
            <a:fillRect/>
          </a:stretch>
        </p:blipFill>
        <p:spPr>
          <a:xfrm>
            <a:off x="199717" y="2968727"/>
            <a:ext cx="5506065" cy="3549445"/>
          </a:xfrm>
          <a:prstGeom prst="rect">
            <a:avLst/>
          </a:prstGeom>
        </p:spPr>
      </p:pic>
      <p:sp>
        <p:nvSpPr>
          <p:cNvPr id="8" name="Espace réservé du texte 2">
            <a:extLst>
              <a:ext uri="{FF2B5EF4-FFF2-40B4-BE49-F238E27FC236}">
                <a16:creationId xmlns:a16="http://schemas.microsoft.com/office/drawing/2014/main" id="{976BFB3A-901C-2A36-3F17-151457C7858E}"/>
              </a:ext>
            </a:extLst>
          </p:cNvPr>
          <p:cNvSpPr txBox="1">
            <a:spLocks/>
          </p:cNvSpPr>
          <p:nvPr/>
        </p:nvSpPr>
        <p:spPr>
          <a:xfrm>
            <a:off x="199717" y="1359745"/>
            <a:ext cx="8200827" cy="1300905"/>
          </a:xfrm>
          <a:prstGeom prst="rect">
            <a:avLst/>
          </a:prstGeom>
          <a:ln>
            <a:solidFill>
              <a:schemeClr val="tx1"/>
            </a:solidFill>
          </a:ln>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800" b="0" i="0" u="none" strike="noStrike" baseline="0" dirty="0">
                <a:solidFill>
                  <a:srgbClr val="212C49"/>
                </a:solidFill>
                <a:latin typeface="Verdana" panose="020B0604030504040204" pitchFamily="34" charset="0"/>
              </a:rPr>
              <a:t>Pour l’extraction de données en CSV, j’ai utilisé </a:t>
            </a:r>
            <a:r>
              <a:rPr lang="fr-FR" sz="1800" b="1" i="0" u="none" strike="noStrike" baseline="0" dirty="0" err="1">
                <a:solidFill>
                  <a:srgbClr val="000000"/>
                </a:solidFill>
                <a:latin typeface="Verdana" panose="020B0604030504040204" pitchFamily="34" charset="0"/>
              </a:rPr>
              <a:t>OpenCSV</a:t>
            </a:r>
            <a:r>
              <a:rPr lang="fr-FR" sz="1800" b="1" i="0" u="none" strike="noStrike" baseline="0" dirty="0">
                <a:solidFill>
                  <a:srgbClr val="000000"/>
                </a:solidFill>
                <a:latin typeface="Verdana" panose="020B0604030504040204" pitchFamily="34" charset="0"/>
              </a:rPr>
              <a:t> </a:t>
            </a:r>
            <a:r>
              <a:rPr lang="fr-FR" sz="1800" b="0" i="0" u="none" strike="noStrike" baseline="0" dirty="0">
                <a:solidFill>
                  <a:srgbClr val="000000"/>
                </a:solidFill>
                <a:latin typeface="Verdana" panose="020B0604030504040204" pitchFamily="34" charset="0"/>
              </a:rPr>
              <a:t>qui </a:t>
            </a:r>
            <a:r>
              <a:rPr lang="fr-FR" sz="1800" b="0" i="0" u="none" strike="noStrike" baseline="0" dirty="0">
                <a:solidFill>
                  <a:srgbClr val="212C49"/>
                </a:solidFill>
                <a:latin typeface="Verdana" panose="020B0604030504040204" pitchFamily="34" charset="0"/>
              </a:rPr>
              <a:t>est une bibliothèque d’analyse CSV pour Java. Pour se faire j’ai créé les classes </a:t>
            </a:r>
            <a:r>
              <a:rPr lang="fr-FR" sz="1800" b="0" i="0" u="none" strike="noStrike" baseline="0" dirty="0" err="1">
                <a:solidFill>
                  <a:srgbClr val="974705"/>
                </a:solidFill>
                <a:latin typeface="Verdana" panose="020B0604030504040204" pitchFamily="34" charset="0"/>
              </a:rPr>
              <a:t>PlanExportDTO</a:t>
            </a:r>
            <a:r>
              <a:rPr lang="fr-FR" sz="1800" b="0" i="0" u="none" strike="noStrike" baseline="0" dirty="0">
                <a:solidFill>
                  <a:srgbClr val="974705"/>
                </a:solidFill>
                <a:latin typeface="Verdana" panose="020B0604030504040204" pitchFamily="34" charset="0"/>
              </a:rPr>
              <a:t> </a:t>
            </a:r>
            <a:r>
              <a:rPr lang="fr-FR" sz="1800" b="0" i="0" u="none" strike="noStrike" baseline="0" dirty="0">
                <a:solidFill>
                  <a:srgbClr val="212C49"/>
                </a:solidFill>
                <a:latin typeface="Verdana" panose="020B0604030504040204" pitchFamily="34" charset="0"/>
              </a:rPr>
              <a:t>et </a:t>
            </a:r>
            <a:r>
              <a:rPr lang="fr-FR" sz="1800" b="0" i="0" u="none" strike="noStrike" baseline="0" dirty="0">
                <a:solidFill>
                  <a:srgbClr val="974705"/>
                </a:solidFill>
                <a:latin typeface="Verdana" panose="020B0604030504040204" pitchFamily="34" charset="0"/>
              </a:rPr>
              <a:t>ExportPlan </a:t>
            </a:r>
            <a:r>
              <a:rPr lang="fr-FR" sz="1800" b="0" i="0" u="none" strike="noStrike" baseline="0" dirty="0">
                <a:solidFill>
                  <a:srgbClr val="212C49"/>
                </a:solidFill>
                <a:latin typeface="Verdana" panose="020B0604030504040204" pitchFamily="34" charset="0"/>
              </a:rPr>
              <a:t>que je vais utiliser pour générer mon CSV : </a:t>
            </a:r>
            <a:endParaRPr lang="fr-FR" dirty="0"/>
          </a:p>
        </p:txBody>
      </p:sp>
    </p:spTree>
    <p:extLst>
      <p:ext uri="{BB962C8B-B14F-4D97-AF65-F5344CB8AC3E}">
        <p14:creationId xmlns:p14="http://schemas.microsoft.com/office/powerpoint/2010/main" val="1527727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690C1-B56C-5011-FCDD-81E1448FDF86}"/>
              </a:ext>
            </a:extLst>
          </p:cNvPr>
          <p:cNvSpPr>
            <a:spLocks noGrp="1"/>
          </p:cNvSpPr>
          <p:nvPr>
            <p:ph type="ctrTitle"/>
          </p:nvPr>
        </p:nvSpPr>
        <p:spPr/>
        <p:txBody>
          <a:bodyPr/>
          <a:lstStyle/>
          <a:p>
            <a:r>
              <a:rPr lang="fr-FR" dirty="0"/>
              <a:t>ExportPlan</a:t>
            </a:r>
          </a:p>
        </p:txBody>
      </p:sp>
      <p:sp>
        <p:nvSpPr>
          <p:cNvPr id="3" name="Espace réservé du texte 2">
            <a:extLst>
              <a:ext uri="{FF2B5EF4-FFF2-40B4-BE49-F238E27FC236}">
                <a16:creationId xmlns:a16="http://schemas.microsoft.com/office/drawing/2014/main" id="{322A3941-5475-E329-23A3-195214AB7F9B}"/>
              </a:ext>
            </a:extLst>
          </p:cNvPr>
          <p:cNvSpPr>
            <a:spLocks noGrp="1"/>
          </p:cNvSpPr>
          <p:nvPr>
            <p:ph type="body" sz="quarter" idx="14"/>
          </p:nvPr>
        </p:nvSpPr>
        <p:spPr>
          <a:xfrm>
            <a:off x="492323" y="1316374"/>
            <a:ext cx="8694148" cy="700435"/>
          </a:xfrm>
        </p:spPr>
        <p:txBody>
          <a:bodyPr/>
          <a:lstStyle/>
          <a:p>
            <a:r>
              <a:rPr lang="fr-FR" sz="1800" b="0" i="0" u="none" strike="noStrike" baseline="0" dirty="0">
                <a:solidFill>
                  <a:srgbClr val="212C49"/>
                </a:solidFill>
                <a:latin typeface="Calibri" panose="020F0502020204030204" pitchFamily="34" charset="0"/>
              </a:rPr>
              <a:t>MappingStrategy pour mapper les colonnes du fichier CVS avec des noms personnalisés à des attributs du DTO. </a:t>
            </a:r>
            <a:endParaRPr lang="fr-FR" dirty="0"/>
          </a:p>
        </p:txBody>
      </p:sp>
      <p:pic>
        <p:nvPicPr>
          <p:cNvPr id="5" name="Image 4">
            <a:extLst>
              <a:ext uri="{FF2B5EF4-FFF2-40B4-BE49-F238E27FC236}">
                <a16:creationId xmlns:a16="http://schemas.microsoft.com/office/drawing/2014/main" id="{EF33641B-B365-1170-7BED-7886E17E2942}"/>
              </a:ext>
            </a:extLst>
          </p:cNvPr>
          <p:cNvPicPr>
            <a:picLocks noChangeAspect="1"/>
          </p:cNvPicPr>
          <p:nvPr/>
        </p:nvPicPr>
        <p:blipFill>
          <a:blip r:embed="rId2"/>
          <a:stretch>
            <a:fillRect/>
          </a:stretch>
        </p:blipFill>
        <p:spPr>
          <a:xfrm>
            <a:off x="492323" y="2198965"/>
            <a:ext cx="7331505" cy="4495562"/>
          </a:xfrm>
          <a:prstGeom prst="rect">
            <a:avLst/>
          </a:prstGeom>
        </p:spPr>
      </p:pic>
    </p:spTree>
    <p:extLst>
      <p:ext uri="{BB962C8B-B14F-4D97-AF65-F5344CB8AC3E}">
        <p14:creationId xmlns:p14="http://schemas.microsoft.com/office/powerpoint/2010/main" val="1441454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38FCF-F27B-F426-3057-B9D65911A960}"/>
              </a:ext>
            </a:extLst>
          </p:cNvPr>
          <p:cNvSpPr>
            <a:spLocks noGrp="1"/>
          </p:cNvSpPr>
          <p:nvPr>
            <p:ph type="ctrTitle"/>
          </p:nvPr>
        </p:nvSpPr>
        <p:spPr/>
        <p:txBody>
          <a:bodyPr/>
          <a:lstStyle/>
          <a:p>
            <a:r>
              <a:rPr lang="fr-FR" dirty="0" err="1"/>
              <a:t>ExportService</a:t>
            </a:r>
            <a:endParaRPr lang="fr-FR" dirty="0"/>
          </a:p>
        </p:txBody>
      </p:sp>
      <p:pic>
        <p:nvPicPr>
          <p:cNvPr id="5" name="Image 4">
            <a:extLst>
              <a:ext uri="{FF2B5EF4-FFF2-40B4-BE49-F238E27FC236}">
                <a16:creationId xmlns:a16="http://schemas.microsoft.com/office/drawing/2014/main" id="{EA1292F8-867B-BA8B-4D86-383F3DA5543C}"/>
              </a:ext>
            </a:extLst>
          </p:cNvPr>
          <p:cNvPicPr>
            <a:picLocks noChangeAspect="1"/>
          </p:cNvPicPr>
          <p:nvPr/>
        </p:nvPicPr>
        <p:blipFill>
          <a:blip r:embed="rId2"/>
          <a:stretch>
            <a:fillRect/>
          </a:stretch>
        </p:blipFill>
        <p:spPr>
          <a:xfrm>
            <a:off x="120650" y="2011187"/>
            <a:ext cx="9134089" cy="2275064"/>
          </a:xfrm>
          <a:prstGeom prst="rect">
            <a:avLst/>
          </a:prstGeom>
        </p:spPr>
      </p:pic>
    </p:spTree>
    <p:extLst>
      <p:ext uri="{BB962C8B-B14F-4D97-AF65-F5344CB8AC3E}">
        <p14:creationId xmlns:p14="http://schemas.microsoft.com/office/powerpoint/2010/main" val="29722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spTree>
    <p:extLst>
      <p:ext uri="{BB962C8B-B14F-4D97-AF65-F5344CB8AC3E}">
        <p14:creationId xmlns:p14="http://schemas.microsoft.com/office/powerpoint/2010/main" val="250517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E8A98-BAE2-8D92-C6A2-0663BD27CA65}"/>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9FCECBA1-D4DF-9C6E-81CA-8480EF565640}"/>
              </a:ext>
            </a:extLst>
          </p:cNvPr>
          <p:cNvPicPr>
            <a:picLocks noChangeAspect="1"/>
          </p:cNvPicPr>
          <p:nvPr/>
        </p:nvPicPr>
        <p:blipFill>
          <a:blip r:embed="rId2"/>
          <a:stretch>
            <a:fillRect/>
          </a:stretch>
        </p:blipFill>
        <p:spPr>
          <a:xfrm>
            <a:off x="0" y="1134219"/>
            <a:ext cx="6445694" cy="5565032"/>
          </a:xfrm>
          <a:prstGeom prst="rect">
            <a:avLst/>
          </a:prstGeom>
        </p:spPr>
      </p:pic>
      <p:sp>
        <p:nvSpPr>
          <p:cNvPr id="6" name="Espace réservé du texte 2">
            <a:extLst>
              <a:ext uri="{FF2B5EF4-FFF2-40B4-BE49-F238E27FC236}">
                <a16:creationId xmlns:a16="http://schemas.microsoft.com/office/drawing/2014/main" id="{76EEAA2F-F04A-5349-3181-0DF14EF2B2F4}"/>
              </a:ext>
            </a:extLst>
          </p:cNvPr>
          <p:cNvSpPr txBox="1">
            <a:spLocks/>
          </p:cNvSpPr>
          <p:nvPr/>
        </p:nvSpPr>
        <p:spPr>
          <a:xfrm>
            <a:off x="4695128" y="1933417"/>
            <a:ext cx="5165976" cy="46415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classe </a:t>
            </a:r>
            <a:r>
              <a:rPr lang="fr-FR" sz="1100" b="1" dirty="0" err="1"/>
              <a:t>ModelMapper</a:t>
            </a:r>
            <a:r>
              <a:rPr lang="fr-FR" sz="1100" dirty="0"/>
              <a:t> pour effectuer le mappage d'objets, charger les définitions de mappage et enregistrer les mappeurs.</a:t>
            </a:r>
          </a:p>
        </p:txBody>
      </p:sp>
      <p:cxnSp>
        <p:nvCxnSpPr>
          <p:cNvPr id="7" name="Connecteur droit avec flèche 6">
            <a:extLst>
              <a:ext uri="{FF2B5EF4-FFF2-40B4-BE49-F238E27FC236}">
                <a16:creationId xmlns:a16="http://schemas.microsoft.com/office/drawing/2014/main" id="{159334AD-81AF-72C1-81F2-84CAC5180532}"/>
              </a:ext>
            </a:extLst>
          </p:cNvPr>
          <p:cNvCxnSpPr>
            <a:cxnSpLocks/>
          </p:cNvCxnSpPr>
          <p:nvPr/>
        </p:nvCxnSpPr>
        <p:spPr>
          <a:xfrm flipH="1">
            <a:off x="2762250" y="2165493"/>
            <a:ext cx="1873250" cy="12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Espace réservé du texte 2">
            <a:extLst>
              <a:ext uri="{FF2B5EF4-FFF2-40B4-BE49-F238E27FC236}">
                <a16:creationId xmlns:a16="http://schemas.microsoft.com/office/drawing/2014/main" id="{670F14A5-43A8-08D5-EA53-0CDC44BA1616}"/>
              </a:ext>
            </a:extLst>
          </p:cNvPr>
          <p:cNvSpPr txBox="1">
            <a:spLocks/>
          </p:cNvSpPr>
          <p:nvPr/>
        </p:nvSpPr>
        <p:spPr>
          <a:xfrm>
            <a:off x="4552950" y="5367421"/>
            <a:ext cx="5165976" cy="65035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j’implémente </a:t>
            </a:r>
            <a:r>
              <a:rPr lang="fr-FR" sz="1100" b="1" dirty="0" err="1">
                <a:solidFill>
                  <a:schemeClr val="accent4"/>
                </a:solidFill>
              </a:rPr>
              <a:t>convertDate</a:t>
            </a:r>
            <a:r>
              <a:rPr lang="fr-FR" sz="1100" dirty="0"/>
              <a:t> de Type Converter&lt;&gt; qui convertit les instances du type source </a:t>
            </a:r>
            <a:r>
              <a:rPr lang="fr-FR" sz="1100" b="1" dirty="0"/>
              <a:t>Date</a:t>
            </a:r>
            <a:r>
              <a:rPr lang="fr-FR" sz="1100" dirty="0"/>
              <a:t> en instances du type destination </a:t>
            </a:r>
            <a:r>
              <a:rPr lang="fr-FR" sz="1100" b="1" dirty="0"/>
              <a:t>String</a:t>
            </a:r>
            <a:r>
              <a:rPr lang="fr-FR" sz="1100" dirty="0"/>
              <a:t> (vide si pas de Date)</a:t>
            </a:r>
          </a:p>
        </p:txBody>
      </p:sp>
      <p:cxnSp>
        <p:nvCxnSpPr>
          <p:cNvPr id="11" name="Connecteur droit avec flèche 10">
            <a:extLst>
              <a:ext uri="{FF2B5EF4-FFF2-40B4-BE49-F238E27FC236}">
                <a16:creationId xmlns:a16="http://schemas.microsoft.com/office/drawing/2014/main" id="{C8C77E68-6EAA-8BC7-8EDD-E01E0B4E4CB9}"/>
              </a:ext>
            </a:extLst>
          </p:cNvPr>
          <p:cNvCxnSpPr>
            <a:cxnSpLocks/>
          </p:cNvCxnSpPr>
          <p:nvPr/>
        </p:nvCxnSpPr>
        <p:spPr>
          <a:xfrm flipH="1" flipV="1">
            <a:off x="4695128" y="4940300"/>
            <a:ext cx="340422" cy="47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121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B9B900-FFAA-DEB7-94CF-F3FB2E25BDF2}"/>
              </a:ext>
            </a:extLst>
          </p:cNvPr>
          <p:cNvSpPr>
            <a:spLocks noGrp="1"/>
          </p:cNvSpPr>
          <p:nvPr>
            <p:ph type="ctrTitle"/>
          </p:nvPr>
        </p:nvSpPr>
        <p:spPr/>
        <p:txBody>
          <a:bodyPr/>
          <a:lstStyle/>
          <a:p>
            <a:endParaRPr lang="fr-FR"/>
          </a:p>
        </p:txBody>
      </p:sp>
      <p:pic>
        <p:nvPicPr>
          <p:cNvPr id="5" name="Image 4">
            <a:extLst>
              <a:ext uri="{FF2B5EF4-FFF2-40B4-BE49-F238E27FC236}">
                <a16:creationId xmlns:a16="http://schemas.microsoft.com/office/drawing/2014/main" id="{0B36799E-474B-C7B1-47C1-70218BF98813}"/>
              </a:ext>
            </a:extLst>
          </p:cNvPr>
          <p:cNvPicPr>
            <a:picLocks noChangeAspect="1"/>
          </p:cNvPicPr>
          <p:nvPr/>
        </p:nvPicPr>
        <p:blipFill>
          <a:blip r:embed="rId2"/>
          <a:stretch>
            <a:fillRect/>
          </a:stretch>
        </p:blipFill>
        <p:spPr>
          <a:xfrm>
            <a:off x="0" y="1329160"/>
            <a:ext cx="9906000" cy="2993180"/>
          </a:xfrm>
          <a:prstGeom prst="rect">
            <a:avLst/>
          </a:prstGeom>
        </p:spPr>
      </p:pic>
      <p:sp>
        <p:nvSpPr>
          <p:cNvPr id="6" name="Espace réservé du texte 2">
            <a:extLst>
              <a:ext uri="{FF2B5EF4-FFF2-40B4-BE49-F238E27FC236}">
                <a16:creationId xmlns:a16="http://schemas.microsoft.com/office/drawing/2014/main" id="{F7CA8129-4863-E412-5C4C-C58C7BD67626}"/>
              </a:ext>
            </a:extLst>
          </p:cNvPr>
          <p:cNvSpPr txBox="1">
            <a:spLocks/>
          </p:cNvSpPr>
          <p:nvPr/>
        </p:nvSpPr>
        <p:spPr>
          <a:xfrm>
            <a:off x="269178" y="4517282"/>
            <a:ext cx="8963722" cy="56103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Puis je configure le </a:t>
            </a:r>
            <a:r>
              <a:rPr lang="fr-FR" sz="1400" b="1" dirty="0" err="1"/>
              <a:t>modelMapper</a:t>
            </a:r>
            <a:r>
              <a:rPr lang="fr-FR" sz="1400" dirty="0"/>
              <a:t> à l’aide de </a:t>
            </a:r>
            <a:r>
              <a:rPr lang="fr-FR" sz="1400" b="1" dirty="0" err="1">
                <a:solidFill>
                  <a:schemeClr val="accent4"/>
                </a:solidFill>
              </a:rPr>
              <a:t>convertDate</a:t>
            </a:r>
            <a:r>
              <a:rPr lang="fr-FR" sz="1400" dirty="0"/>
              <a:t> pour qu’il mappe les attributs Date que je souhaite.</a:t>
            </a:r>
          </a:p>
        </p:txBody>
      </p:sp>
    </p:spTree>
    <p:extLst>
      <p:ext uri="{BB962C8B-B14F-4D97-AF65-F5344CB8AC3E}">
        <p14:creationId xmlns:p14="http://schemas.microsoft.com/office/powerpoint/2010/main" val="2985287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4086F-AA79-33A7-8E85-3330C1CEA976}"/>
              </a:ext>
            </a:extLst>
          </p:cNvPr>
          <p:cNvSpPr>
            <a:spLocks noGrp="1"/>
          </p:cNvSpPr>
          <p:nvPr>
            <p:ph type="ctrTitle"/>
          </p:nvPr>
        </p:nvSpPr>
        <p:spPr/>
        <p:txBody>
          <a:bodyPr/>
          <a:lstStyle/>
          <a:p>
            <a:endParaRPr lang="fr-FR"/>
          </a:p>
        </p:txBody>
      </p:sp>
      <p:pic>
        <p:nvPicPr>
          <p:cNvPr id="5" name="Image 4">
            <a:extLst>
              <a:ext uri="{FF2B5EF4-FFF2-40B4-BE49-F238E27FC236}">
                <a16:creationId xmlns:a16="http://schemas.microsoft.com/office/drawing/2014/main" id="{66F0169C-8549-5872-2C8D-4B221091E1AE}"/>
              </a:ext>
            </a:extLst>
          </p:cNvPr>
          <p:cNvPicPr>
            <a:picLocks noChangeAspect="1"/>
          </p:cNvPicPr>
          <p:nvPr/>
        </p:nvPicPr>
        <p:blipFill>
          <a:blip r:embed="rId2"/>
          <a:stretch>
            <a:fillRect/>
          </a:stretch>
        </p:blipFill>
        <p:spPr>
          <a:xfrm>
            <a:off x="0" y="1352550"/>
            <a:ext cx="7470753" cy="5505450"/>
          </a:xfrm>
          <a:prstGeom prst="rect">
            <a:avLst/>
          </a:prstGeom>
        </p:spPr>
      </p:pic>
      <p:sp>
        <p:nvSpPr>
          <p:cNvPr id="6" name="Espace réservé du texte 2">
            <a:extLst>
              <a:ext uri="{FF2B5EF4-FFF2-40B4-BE49-F238E27FC236}">
                <a16:creationId xmlns:a16="http://schemas.microsoft.com/office/drawing/2014/main" id="{A17C8DA9-39B0-AAA3-FCC5-295C3D014C8D}"/>
              </a:ext>
            </a:extLst>
          </p:cNvPr>
          <p:cNvSpPr>
            <a:spLocks noGrp="1"/>
          </p:cNvSpPr>
          <p:nvPr>
            <p:ph type="body" sz="quarter" idx="14"/>
          </p:nvPr>
        </p:nvSpPr>
        <p:spPr>
          <a:xfrm>
            <a:off x="5688382" y="3429000"/>
            <a:ext cx="3944568" cy="581300"/>
          </a:xfrm>
        </p:spPr>
        <p:txBody>
          <a:bodyPr/>
          <a:lstStyle/>
          <a:p>
            <a:r>
              <a:rPr lang="fr-FR" sz="1400" dirty="0"/>
              <a:t>Et enfin je récupère la liste des dispositifs que je mappe en DTO.</a:t>
            </a:r>
          </a:p>
        </p:txBody>
      </p:sp>
      <p:sp>
        <p:nvSpPr>
          <p:cNvPr id="7" name="Espace réservé du texte 2">
            <a:extLst>
              <a:ext uri="{FF2B5EF4-FFF2-40B4-BE49-F238E27FC236}">
                <a16:creationId xmlns:a16="http://schemas.microsoft.com/office/drawing/2014/main" id="{237288E9-9701-4977-E801-FBBC0A146A31}"/>
              </a:ext>
            </a:extLst>
          </p:cNvPr>
          <p:cNvSpPr txBox="1">
            <a:spLocks/>
          </p:cNvSpPr>
          <p:nvPr/>
        </p:nvSpPr>
        <p:spPr>
          <a:xfrm>
            <a:off x="5118102" y="4231788"/>
            <a:ext cx="4850925" cy="81011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Je créé un CSV correspondant grâce </a:t>
            </a:r>
            <a:r>
              <a:rPr lang="fr-FR" sz="1400" dirty="0" err="1"/>
              <a:t>OpenCSV</a:t>
            </a:r>
            <a:r>
              <a:rPr lang="fr-FR" sz="1400" dirty="0"/>
              <a:t> en lui donnant un nom et un type et un encodage que j’intègre dans la réponse http.</a:t>
            </a:r>
          </a:p>
        </p:txBody>
      </p:sp>
      <p:cxnSp>
        <p:nvCxnSpPr>
          <p:cNvPr id="8" name="Connecteur droit avec flèche 7">
            <a:extLst>
              <a:ext uri="{FF2B5EF4-FFF2-40B4-BE49-F238E27FC236}">
                <a16:creationId xmlns:a16="http://schemas.microsoft.com/office/drawing/2014/main" id="{0C0F0039-0641-7B66-2ADA-2E2763A3AD68}"/>
              </a:ext>
            </a:extLst>
          </p:cNvPr>
          <p:cNvCxnSpPr>
            <a:cxnSpLocks/>
          </p:cNvCxnSpPr>
          <p:nvPr/>
        </p:nvCxnSpPr>
        <p:spPr>
          <a:xfrm flipH="1" flipV="1">
            <a:off x="3735376" y="3359150"/>
            <a:ext cx="1814524" cy="36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F1E8D8D6-B719-71A9-97A2-46AFFCB6CAF5}"/>
              </a:ext>
            </a:extLst>
          </p:cNvPr>
          <p:cNvCxnSpPr>
            <a:cxnSpLocks/>
          </p:cNvCxnSpPr>
          <p:nvPr/>
        </p:nvCxnSpPr>
        <p:spPr>
          <a:xfrm flipH="1" flipV="1">
            <a:off x="3526185" y="4305300"/>
            <a:ext cx="1426815" cy="331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FB02D59-C87C-F18D-E945-A439CF508ACC}"/>
              </a:ext>
            </a:extLst>
          </p:cNvPr>
          <p:cNvCxnSpPr>
            <a:cxnSpLocks/>
          </p:cNvCxnSpPr>
          <p:nvPr/>
        </p:nvCxnSpPr>
        <p:spPr>
          <a:xfrm flipH="1">
            <a:off x="5295900" y="5099050"/>
            <a:ext cx="133350" cy="26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3183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err="1"/>
              <a:t>Deploiement</a:t>
            </a:r>
            <a:endParaRPr lang="fr-FR" dirty="0"/>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03486-970D-FA52-5992-4F3BDA963430}"/>
              </a:ext>
            </a:extLst>
          </p:cNvPr>
          <p:cNvSpPr>
            <a:spLocks noGrp="1"/>
          </p:cNvSpPr>
          <p:nvPr>
            <p:ph type="ctrTitle"/>
          </p:nvPr>
        </p:nvSpPr>
        <p:spPr/>
        <p:txBody>
          <a:bodyPr/>
          <a:lstStyle/>
          <a:p>
            <a:r>
              <a:rPr lang="fr-FR" dirty="0" err="1"/>
              <a:t>CodeP</a:t>
            </a:r>
            <a:endParaRPr lang="fr-FR" dirty="0"/>
          </a:p>
        </p:txBody>
      </p:sp>
      <p:sp>
        <p:nvSpPr>
          <p:cNvPr id="3" name="Espace réservé du texte 2">
            <a:extLst>
              <a:ext uri="{FF2B5EF4-FFF2-40B4-BE49-F238E27FC236}">
                <a16:creationId xmlns:a16="http://schemas.microsoft.com/office/drawing/2014/main" id="{4D92F3E4-5DE6-7ACA-4C4A-17D089F6DD7F}"/>
              </a:ext>
            </a:extLst>
          </p:cNvPr>
          <p:cNvSpPr>
            <a:spLocks noGrp="1"/>
          </p:cNvSpPr>
          <p:nvPr>
            <p:ph type="body" sz="quarter" idx="14"/>
          </p:nvPr>
        </p:nvSpPr>
        <p:spPr>
          <a:xfrm>
            <a:off x="549473" y="1608474"/>
            <a:ext cx="8694148" cy="1515017"/>
          </a:xfrm>
        </p:spPr>
        <p:txBody>
          <a:bodyPr/>
          <a:lstStyle/>
          <a:p>
            <a:r>
              <a:rPr lang="fr-FR" sz="1800" dirty="0">
                <a:solidFill>
                  <a:srgbClr val="212C49"/>
                </a:solidFill>
                <a:latin typeface="Calibri" panose="020F0502020204030204" pitchFamily="34" charset="0"/>
              </a:rPr>
              <a:t>P</a:t>
            </a:r>
            <a:r>
              <a:rPr lang="fr-FR" sz="1800" b="0" i="0" u="none" strike="noStrike" baseline="0" dirty="0">
                <a:solidFill>
                  <a:srgbClr val="212C49"/>
                </a:solidFill>
                <a:latin typeface="Calibri" panose="020F0502020204030204" pitchFamily="34" charset="0"/>
              </a:rPr>
              <a:t>lateforme Inetum </a:t>
            </a:r>
            <a:r>
              <a:rPr lang="fr-FR" sz="1800" b="1" i="0" u="none" strike="noStrike" baseline="0" dirty="0">
                <a:solidFill>
                  <a:srgbClr val="212C49"/>
                </a:solidFill>
                <a:latin typeface="Calibri" panose="020F0502020204030204" pitchFamily="34" charset="0"/>
              </a:rPr>
              <a:t>d’intégration continue </a:t>
            </a:r>
            <a:r>
              <a:rPr lang="fr-FR" sz="1800" b="0" i="0" u="none" strike="noStrike" baseline="0" dirty="0">
                <a:solidFill>
                  <a:srgbClr val="212C49"/>
                </a:solidFill>
                <a:latin typeface="Calibri" panose="020F0502020204030204" pitchFamily="34" charset="0"/>
              </a:rPr>
              <a:t>et de </a:t>
            </a:r>
            <a:r>
              <a:rPr lang="fr-FR" sz="1800" b="1" i="0" u="none" strike="noStrike" baseline="0" dirty="0">
                <a:solidFill>
                  <a:srgbClr val="212C49"/>
                </a:solidFill>
                <a:latin typeface="Calibri" panose="020F0502020204030204" pitchFamily="34" charset="0"/>
              </a:rPr>
              <a:t>déploiement continu</a:t>
            </a:r>
            <a:r>
              <a:rPr lang="fr-FR" sz="1800" b="0" i="0" u="none" strike="noStrike" baseline="0" dirty="0">
                <a:solidFill>
                  <a:srgbClr val="212C49"/>
                </a:solidFill>
                <a:latin typeface="Calibri" panose="020F0502020204030204" pitchFamily="34" charset="0"/>
              </a:rPr>
              <a:t>.</a:t>
            </a:r>
            <a:endParaRPr lang="fr-FR" sz="1800" dirty="0">
              <a:solidFill>
                <a:srgbClr val="212C49"/>
              </a:solidFill>
              <a:latin typeface="Calibri" panose="020F0502020204030204" pitchFamily="34" charset="0"/>
            </a:endParaRPr>
          </a:p>
          <a:p>
            <a:pPr marL="285750" indent="-285750">
              <a:buFont typeface="Arial" panose="020B0604020202020204" pitchFamily="34" charset="0"/>
              <a:buChar char="•"/>
            </a:pPr>
            <a:r>
              <a:rPr lang="fr-FR" sz="1800" b="0" i="0" u="none" strike="noStrike" baseline="0" dirty="0">
                <a:solidFill>
                  <a:srgbClr val="212C49"/>
                </a:solidFill>
                <a:latin typeface="Calibri" panose="020F0502020204030204" pitchFamily="34" charset="0"/>
              </a:rPr>
              <a:t>Mettre en place une pratique DevOps consistant à développer</a:t>
            </a:r>
          </a:p>
          <a:p>
            <a:pPr marL="285750" indent="-285750">
              <a:buFont typeface="Arial" panose="020B0604020202020204" pitchFamily="34" charset="0"/>
              <a:buChar char="•"/>
            </a:pPr>
            <a:r>
              <a:rPr lang="fr-FR" sz="1800" dirty="0">
                <a:solidFill>
                  <a:srgbClr val="212C49"/>
                </a:solidFill>
                <a:latin typeface="Calibri" panose="020F0502020204030204" pitchFamily="34" charset="0"/>
              </a:rPr>
              <a:t>T</a:t>
            </a:r>
            <a:r>
              <a:rPr lang="fr-FR" sz="1800" b="0" i="0" u="none" strike="noStrike" baseline="0" dirty="0">
                <a:solidFill>
                  <a:srgbClr val="212C49"/>
                </a:solidFill>
                <a:latin typeface="Calibri" panose="020F0502020204030204" pitchFamily="34" charset="0"/>
              </a:rPr>
              <a:t>ester et à délivrer des améliorations au code d’un logiciel ou aux environnements utilisateurs à l’aide d’outils automatisés. </a:t>
            </a:r>
            <a:endParaRPr lang="fr-FR" dirty="0"/>
          </a:p>
        </p:txBody>
      </p:sp>
    </p:spTree>
    <p:extLst>
      <p:ext uri="{BB962C8B-B14F-4D97-AF65-F5344CB8AC3E}">
        <p14:creationId xmlns:p14="http://schemas.microsoft.com/office/powerpoint/2010/main" val="1278344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0AE7A95-58C2-71D0-94DE-7FF06EE52AB3}"/>
              </a:ext>
            </a:extLst>
          </p:cNvPr>
          <p:cNvPicPr>
            <a:picLocks noChangeAspect="1"/>
          </p:cNvPicPr>
          <p:nvPr/>
        </p:nvPicPr>
        <p:blipFill>
          <a:blip r:embed="rId2"/>
          <a:stretch>
            <a:fillRect/>
          </a:stretch>
        </p:blipFill>
        <p:spPr>
          <a:xfrm>
            <a:off x="0" y="-1"/>
            <a:ext cx="7933102" cy="4404417"/>
          </a:xfrm>
          <a:prstGeom prst="rect">
            <a:avLst/>
          </a:prstGeom>
        </p:spPr>
      </p:pic>
      <p:pic>
        <p:nvPicPr>
          <p:cNvPr id="9" name="Image 8">
            <a:extLst>
              <a:ext uri="{FF2B5EF4-FFF2-40B4-BE49-F238E27FC236}">
                <a16:creationId xmlns:a16="http://schemas.microsoft.com/office/drawing/2014/main" id="{7BF72D0C-AA52-779F-B71C-952ED20FA92E}"/>
              </a:ext>
            </a:extLst>
          </p:cNvPr>
          <p:cNvPicPr>
            <a:picLocks noChangeAspect="1"/>
          </p:cNvPicPr>
          <p:nvPr/>
        </p:nvPicPr>
        <p:blipFill>
          <a:blip r:embed="rId3"/>
          <a:stretch>
            <a:fillRect/>
          </a:stretch>
        </p:blipFill>
        <p:spPr>
          <a:xfrm>
            <a:off x="0" y="4404417"/>
            <a:ext cx="7023100" cy="2453583"/>
          </a:xfrm>
          <a:prstGeom prst="rect">
            <a:avLst/>
          </a:prstGeom>
        </p:spPr>
      </p:pic>
    </p:spTree>
    <p:extLst>
      <p:ext uri="{BB962C8B-B14F-4D97-AF65-F5344CB8AC3E}">
        <p14:creationId xmlns:p14="http://schemas.microsoft.com/office/powerpoint/2010/main" val="987872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17690-EBE8-F0CF-82EE-F71F2348B362}"/>
              </a:ext>
            </a:extLst>
          </p:cNvPr>
          <p:cNvSpPr>
            <a:spLocks noGrp="1"/>
          </p:cNvSpPr>
          <p:nvPr>
            <p:ph type="ctrTitle"/>
          </p:nvPr>
        </p:nvSpPr>
        <p:spPr/>
        <p:txBody>
          <a:bodyPr/>
          <a:lstStyle/>
          <a:p>
            <a:r>
              <a:rPr lang="fr-FR" dirty="0" err="1"/>
              <a:t>Jenkins.file</a:t>
            </a:r>
            <a:endParaRPr lang="fr-FR" dirty="0"/>
          </a:p>
        </p:txBody>
      </p:sp>
      <p:sp>
        <p:nvSpPr>
          <p:cNvPr id="3" name="Espace réservé du texte 2">
            <a:extLst>
              <a:ext uri="{FF2B5EF4-FFF2-40B4-BE49-F238E27FC236}">
                <a16:creationId xmlns:a16="http://schemas.microsoft.com/office/drawing/2014/main" id="{E940AB01-F3D4-E28C-B59B-DC945BE4461A}"/>
              </a:ext>
            </a:extLst>
          </p:cNvPr>
          <p:cNvSpPr>
            <a:spLocks noGrp="1"/>
          </p:cNvSpPr>
          <p:nvPr>
            <p:ph type="body" sz="quarter" idx="14"/>
          </p:nvPr>
        </p:nvSpPr>
        <p:spPr>
          <a:xfrm>
            <a:off x="549473" y="1310024"/>
            <a:ext cx="8694148" cy="1281748"/>
          </a:xfrm>
        </p:spPr>
        <p:txBody>
          <a:bodyPr/>
          <a:lstStyle/>
          <a:p>
            <a:r>
              <a:rPr lang="fr-FR" dirty="0"/>
              <a:t>Le déploiement pour mon projet n’était pas fonctionnel : </a:t>
            </a:r>
          </a:p>
          <a:p>
            <a:r>
              <a:rPr lang="fr-FR" dirty="0"/>
              <a:t>=&gt; consulter des ressources au sujet de Docker, Jenkins et Azure et programmer des réunions avec des responsables de la plateforme Code P.</a:t>
            </a:r>
          </a:p>
          <a:p>
            <a:r>
              <a:rPr lang="fr-FR" dirty="0"/>
              <a:t> J’ai pu ensuite construire un fichier Jenkins à mettre à la racine du projet sur le GitLab. </a:t>
            </a:r>
          </a:p>
        </p:txBody>
      </p:sp>
      <p:pic>
        <p:nvPicPr>
          <p:cNvPr id="5" name="Image 4">
            <a:extLst>
              <a:ext uri="{FF2B5EF4-FFF2-40B4-BE49-F238E27FC236}">
                <a16:creationId xmlns:a16="http://schemas.microsoft.com/office/drawing/2014/main" id="{423A978A-4781-100C-7FE9-A4B274C3B1C3}"/>
              </a:ext>
            </a:extLst>
          </p:cNvPr>
          <p:cNvPicPr>
            <a:picLocks noChangeAspect="1"/>
          </p:cNvPicPr>
          <p:nvPr/>
        </p:nvPicPr>
        <p:blipFill>
          <a:blip r:embed="rId2"/>
          <a:stretch>
            <a:fillRect/>
          </a:stretch>
        </p:blipFill>
        <p:spPr>
          <a:xfrm>
            <a:off x="88900" y="2646880"/>
            <a:ext cx="8623300" cy="4211120"/>
          </a:xfrm>
          <a:prstGeom prst="rect">
            <a:avLst/>
          </a:prstGeom>
        </p:spPr>
      </p:pic>
    </p:spTree>
    <p:extLst>
      <p:ext uri="{BB962C8B-B14F-4D97-AF65-F5344CB8AC3E}">
        <p14:creationId xmlns:p14="http://schemas.microsoft.com/office/powerpoint/2010/main" val="1649756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0E2C8-8F26-A5A7-2A35-D29C3BF0F957}"/>
              </a:ext>
            </a:extLst>
          </p:cNvPr>
          <p:cNvSpPr>
            <a:spLocks noGrp="1"/>
          </p:cNvSpPr>
          <p:nvPr>
            <p:ph type="ctrTitle"/>
          </p:nvPr>
        </p:nvSpPr>
        <p:spPr/>
        <p:txBody>
          <a:bodyPr/>
          <a:lstStyle/>
          <a:p>
            <a:r>
              <a:rPr lang="fr-FR" dirty="0" err="1"/>
              <a:t>deploiement</a:t>
            </a:r>
            <a:endParaRPr lang="fr-FR" dirty="0"/>
          </a:p>
        </p:txBody>
      </p:sp>
      <p:sp>
        <p:nvSpPr>
          <p:cNvPr id="3" name="Espace réservé du texte 2">
            <a:extLst>
              <a:ext uri="{FF2B5EF4-FFF2-40B4-BE49-F238E27FC236}">
                <a16:creationId xmlns:a16="http://schemas.microsoft.com/office/drawing/2014/main" id="{E335985C-8BB7-5B36-9B7F-3A42E8DAC832}"/>
              </a:ext>
            </a:extLst>
          </p:cNvPr>
          <p:cNvSpPr>
            <a:spLocks noGrp="1"/>
          </p:cNvSpPr>
          <p:nvPr>
            <p:ph type="body" sz="quarter" idx="14"/>
          </p:nvPr>
        </p:nvSpPr>
        <p:spPr>
          <a:xfrm>
            <a:off x="441523" y="1508378"/>
            <a:ext cx="8694148" cy="395736"/>
          </a:xfrm>
        </p:spPr>
        <p:txBody>
          <a:bodyPr/>
          <a:lstStyle/>
          <a:p>
            <a:r>
              <a:rPr lang="fr-FR" sz="1800" b="0" i="0" u="none" strike="noStrike" baseline="0" dirty="0">
                <a:solidFill>
                  <a:srgbClr val="212C49"/>
                </a:solidFill>
                <a:latin typeface="Calibri" panose="020F0502020204030204" pitchFamily="34" charset="0"/>
              </a:rPr>
              <a:t>Je n’avais plus qu’à aller sur le compte Jenkins pour lancer le déploiement de l’application. </a:t>
            </a:r>
            <a:endParaRPr lang="fr-FR" dirty="0"/>
          </a:p>
        </p:txBody>
      </p:sp>
      <p:pic>
        <p:nvPicPr>
          <p:cNvPr id="5" name="Image 4">
            <a:extLst>
              <a:ext uri="{FF2B5EF4-FFF2-40B4-BE49-F238E27FC236}">
                <a16:creationId xmlns:a16="http://schemas.microsoft.com/office/drawing/2014/main" id="{CAC6F4E1-0708-AE2D-D128-6FF1230FC6D9}"/>
              </a:ext>
            </a:extLst>
          </p:cNvPr>
          <p:cNvPicPr>
            <a:picLocks noChangeAspect="1"/>
          </p:cNvPicPr>
          <p:nvPr/>
        </p:nvPicPr>
        <p:blipFill>
          <a:blip r:embed="rId2"/>
          <a:stretch>
            <a:fillRect/>
          </a:stretch>
        </p:blipFill>
        <p:spPr>
          <a:xfrm>
            <a:off x="549473" y="2278274"/>
            <a:ext cx="8219768" cy="3185652"/>
          </a:xfrm>
          <a:prstGeom prst="rect">
            <a:avLst/>
          </a:prstGeom>
        </p:spPr>
      </p:pic>
    </p:spTree>
    <p:extLst>
      <p:ext uri="{BB962C8B-B14F-4D97-AF65-F5344CB8AC3E}">
        <p14:creationId xmlns:p14="http://schemas.microsoft.com/office/powerpoint/2010/main" val="17952553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4AB8D-341E-AC98-2FE2-02F9FACB9BAC}"/>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9104D4CF-778A-4AC6-59C3-1B94C98D880A}"/>
              </a:ext>
            </a:extLst>
          </p:cNvPr>
          <p:cNvSpPr>
            <a:spLocks noGrp="1"/>
          </p:cNvSpPr>
          <p:nvPr>
            <p:ph type="body" sz="quarter" idx="14"/>
          </p:nvPr>
        </p:nvSpPr>
        <p:spPr>
          <a:xfrm>
            <a:off x="549473" y="1989474"/>
            <a:ext cx="8694148" cy="1819716"/>
          </a:xfrm>
        </p:spPr>
        <p:txBody>
          <a:bodyPr/>
          <a:lstStyle/>
          <a:p>
            <a:r>
              <a:rPr lang="fr-FR" sz="1800" b="0" i="0" u="none" strike="noStrike" baseline="0" dirty="0">
                <a:solidFill>
                  <a:srgbClr val="212C49"/>
                </a:solidFill>
                <a:latin typeface="Calibri" panose="020F0502020204030204" pitchFamily="34" charset="0"/>
              </a:rPr>
              <a:t>Avec l’aide du testeur de l’équipe de la Squad 3, j’ai préparé des </a:t>
            </a:r>
            <a:r>
              <a:rPr lang="fr-FR" sz="1800" b="1" i="0" u="none" strike="noStrike" baseline="0" dirty="0">
                <a:solidFill>
                  <a:srgbClr val="212C49"/>
                </a:solidFill>
                <a:latin typeface="Calibri" panose="020F0502020204030204" pitchFamily="34" charset="0"/>
              </a:rPr>
              <a:t>plans de tests </a:t>
            </a:r>
            <a:r>
              <a:rPr lang="fr-FR" sz="1800" b="0" i="0" u="none" strike="noStrike" baseline="0" dirty="0">
                <a:solidFill>
                  <a:srgbClr val="212C49"/>
                </a:solidFill>
                <a:latin typeface="Calibri" panose="020F0502020204030204" pitchFamily="34" charset="0"/>
              </a:rPr>
              <a:t>à exécuter à la </a:t>
            </a:r>
            <a:r>
              <a:rPr lang="fr-FR" sz="1800" b="1" i="0" u="none" strike="noStrike" baseline="0" dirty="0">
                <a:solidFill>
                  <a:srgbClr val="212C49"/>
                </a:solidFill>
                <a:latin typeface="Calibri" panose="020F0502020204030204" pitchFamily="34" charset="0"/>
              </a:rPr>
              <a:t>phase de validation</a:t>
            </a:r>
            <a:r>
              <a:rPr lang="fr-FR" sz="1800" b="0" i="0" u="none" strike="noStrike" baseline="0" dirty="0">
                <a:solidFill>
                  <a:srgbClr val="212C49"/>
                </a:solidFill>
                <a:latin typeface="Calibri" panose="020F0502020204030204" pitchFamily="34" charset="0"/>
              </a:rPr>
              <a:t>, avant la recette, pour répondre directement au cahier des charges fonctionnel.</a:t>
            </a:r>
          </a:p>
          <a:p>
            <a:endParaRPr lang="fr-FR" sz="1800" dirty="0">
              <a:solidFill>
                <a:srgbClr val="212C49"/>
              </a:solidFill>
              <a:latin typeface="Calibri" panose="020F0502020204030204" pitchFamily="34" charset="0"/>
            </a:endParaRPr>
          </a:p>
          <a:p>
            <a:r>
              <a:rPr lang="fr-FR" sz="1800" b="0" i="0" u="none" strike="noStrike" baseline="0" dirty="0">
                <a:solidFill>
                  <a:srgbClr val="212C49"/>
                </a:solidFill>
                <a:latin typeface="Calibri" panose="020F0502020204030204" pitchFamily="34" charset="0"/>
              </a:rPr>
              <a:t> Je les ai mis en place grâce à </a:t>
            </a:r>
            <a:r>
              <a:rPr lang="fr-FR" sz="1800" b="1" i="0" u="none" strike="noStrike" baseline="0" dirty="0">
                <a:solidFill>
                  <a:srgbClr val="212C49"/>
                </a:solidFill>
                <a:latin typeface="Calibri" panose="020F0502020204030204" pitchFamily="34" charset="0"/>
              </a:rPr>
              <a:t>JIRA</a:t>
            </a:r>
            <a:r>
              <a:rPr lang="fr-FR" sz="1800" b="0" i="0" u="none" strike="noStrike" baseline="0" dirty="0">
                <a:solidFill>
                  <a:srgbClr val="212C49"/>
                </a:solidFill>
                <a:latin typeface="Calibri" panose="020F0502020204030204" pitchFamily="34" charset="0"/>
              </a:rPr>
              <a:t> en passant dans le </a:t>
            </a:r>
            <a:r>
              <a:rPr lang="fr-FR" sz="1800" b="1" i="0" u="none" strike="noStrike" baseline="0" dirty="0">
                <a:solidFill>
                  <a:srgbClr val="212C49"/>
                </a:solidFill>
                <a:latin typeface="Calibri" panose="020F0502020204030204" pitchFamily="34" charset="0"/>
              </a:rPr>
              <a:t>kanban de conception de test</a:t>
            </a:r>
            <a:r>
              <a:rPr lang="fr-FR" sz="1800" b="0" i="0" u="none" strike="noStrike" baseline="0" dirty="0">
                <a:solidFill>
                  <a:srgbClr val="212C49"/>
                </a:solidFill>
                <a:latin typeface="Calibri" panose="020F0502020204030204" pitchFamily="34" charset="0"/>
              </a:rPr>
              <a:t>. </a:t>
            </a:r>
            <a:endParaRPr lang="fr-FR" dirty="0"/>
          </a:p>
        </p:txBody>
      </p:sp>
    </p:spTree>
    <p:extLst>
      <p:ext uri="{BB962C8B-B14F-4D97-AF65-F5344CB8AC3E}">
        <p14:creationId xmlns:p14="http://schemas.microsoft.com/office/powerpoint/2010/main" val="156461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r>
              <a:rPr lang="fr-FR" dirty="0"/>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806F7-A3BB-224C-2797-31B2065F2160}"/>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C9F1DE6F-E64F-C54C-AD8C-5A590E95CC5D}"/>
              </a:ext>
            </a:extLst>
          </p:cNvPr>
          <p:cNvSpPr>
            <a:spLocks noGrp="1"/>
          </p:cNvSpPr>
          <p:nvPr>
            <p:ph type="body" sz="quarter" idx="14"/>
          </p:nvPr>
        </p:nvSpPr>
        <p:spPr>
          <a:xfrm>
            <a:off x="549473" y="1379874"/>
            <a:ext cx="8694148" cy="700435"/>
          </a:xfrm>
        </p:spPr>
        <p:txBody>
          <a:bodyPr/>
          <a:lstStyle/>
          <a:p>
            <a:r>
              <a:rPr lang="fr-FR" sz="1800" b="0" i="0" u="none" strike="noStrike" baseline="0" dirty="0">
                <a:solidFill>
                  <a:srgbClr val="212C49"/>
                </a:solidFill>
                <a:latin typeface="Calibri" panose="020F0502020204030204" pitchFamily="34" charset="0"/>
              </a:rPr>
              <a:t>Par exemple j’ai créé le test </a:t>
            </a:r>
            <a:r>
              <a:rPr lang="fr-FR" sz="1800" b="1" i="0" u="none" strike="noStrike" baseline="0" dirty="0">
                <a:solidFill>
                  <a:srgbClr val="212C49"/>
                </a:solidFill>
                <a:latin typeface="Calibri" panose="020F0502020204030204" pitchFamily="34" charset="0"/>
              </a:rPr>
              <a:t>TV-1 </a:t>
            </a:r>
            <a:r>
              <a:rPr lang="fr-FR" sz="1800" b="0" i="0" u="none" strike="noStrike" baseline="0" dirty="0">
                <a:solidFill>
                  <a:srgbClr val="212C49"/>
                </a:solidFill>
                <a:latin typeface="Calibri" panose="020F0502020204030204" pitchFamily="34" charset="0"/>
              </a:rPr>
              <a:t>concernant l’évolution </a:t>
            </a:r>
            <a:r>
              <a:rPr lang="fr-FR" sz="1800" b="1" i="0" u="none" strike="noStrike" baseline="0" dirty="0">
                <a:solidFill>
                  <a:srgbClr val="212C49"/>
                </a:solidFill>
                <a:latin typeface="Calibri" panose="020F0502020204030204" pitchFamily="34" charset="0"/>
              </a:rPr>
              <a:t>PR-1 </a:t>
            </a:r>
            <a:r>
              <a:rPr lang="fr-FR" sz="1800" b="0" i="0" u="none" strike="noStrike" baseline="0" dirty="0">
                <a:solidFill>
                  <a:srgbClr val="212C49"/>
                </a:solidFill>
                <a:latin typeface="Calibri" panose="020F0502020204030204" pitchFamily="34" charset="0"/>
              </a:rPr>
              <a:t>en détaillant les étapes à effectuer (Action, Données, Résultat Attendu). </a:t>
            </a:r>
            <a:endParaRPr lang="fr-FR" dirty="0"/>
          </a:p>
        </p:txBody>
      </p:sp>
      <p:pic>
        <p:nvPicPr>
          <p:cNvPr id="5" name="Image 4">
            <a:extLst>
              <a:ext uri="{FF2B5EF4-FFF2-40B4-BE49-F238E27FC236}">
                <a16:creationId xmlns:a16="http://schemas.microsoft.com/office/drawing/2014/main" id="{E786C582-B5E2-D411-E239-8EE994C2811C}"/>
              </a:ext>
            </a:extLst>
          </p:cNvPr>
          <p:cNvPicPr>
            <a:picLocks noChangeAspect="1"/>
          </p:cNvPicPr>
          <p:nvPr/>
        </p:nvPicPr>
        <p:blipFill>
          <a:blip r:embed="rId2"/>
          <a:stretch>
            <a:fillRect/>
          </a:stretch>
        </p:blipFill>
        <p:spPr>
          <a:xfrm>
            <a:off x="549473" y="2237043"/>
            <a:ext cx="6365677" cy="3515508"/>
          </a:xfrm>
          <a:prstGeom prst="rect">
            <a:avLst/>
          </a:prstGeom>
        </p:spPr>
      </p:pic>
    </p:spTree>
    <p:extLst>
      <p:ext uri="{BB962C8B-B14F-4D97-AF65-F5344CB8AC3E}">
        <p14:creationId xmlns:p14="http://schemas.microsoft.com/office/powerpoint/2010/main" val="1387717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F3E48-9542-0EC6-E700-C10379E99EB8}"/>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19BE9881-2750-49B1-079E-573A26022235}"/>
              </a:ext>
            </a:extLst>
          </p:cNvPr>
          <p:cNvSpPr>
            <a:spLocks noGrp="1"/>
          </p:cNvSpPr>
          <p:nvPr>
            <p:ph type="body" sz="quarter" idx="14"/>
          </p:nvPr>
        </p:nvSpPr>
        <p:spPr>
          <a:xfrm>
            <a:off x="549473" y="1176674"/>
            <a:ext cx="8694148" cy="395736"/>
          </a:xfrm>
        </p:spPr>
        <p:txBody>
          <a:bodyPr/>
          <a:lstStyle/>
          <a:p>
            <a:r>
              <a:rPr lang="fr-FR" sz="1800" b="0" i="0" u="none" strike="noStrike" baseline="0" dirty="0">
                <a:solidFill>
                  <a:srgbClr val="212C49"/>
                </a:solidFill>
                <a:latin typeface="Calibri" panose="020F0502020204030204" pitchFamily="34" charset="0"/>
              </a:rPr>
              <a:t>Puis j’ai conçu un plan de test et une exécution de test en liant le test TV-1 </a:t>
            </a:r>
            <a:endParaRPr lang="fr-FR" dirty="0"/>
          </a:p>
        </p:txBody>
      </p:sp>
      <p:pic>
        <p:nvPicPr>
          <p:cNvPr id="5" name="Image 4">
            <a:extLst>
              <a:ext uri="{FF2B5EF4-FFF2-40B4-BE49-F238E27FC236}">
                <a16:creationId xmlns:a16="http://schemas.microsoft.com/office/drawing/2014/main" id="{8A916785-1CA2-00A2-77C4-4F04B1C75179}"/>
              </a:ext>
            </a:extLst>
          </p:cNvPr>
          <p:cNvPicPr>
            <a:picLocks noChangeAspect="1"/>
          </p:cNvPicPr>
          <p:nvPr/>
        </p:nvPicPr>
        <p:blipFill>
          <a:blip r:embed="rId2"/>
          <a:stretch>
            <a:fillRect/>
          </a:stretch>
        </p:blipFill>
        <p:spPr>
          <a:xfrm>
            <a:off x="549473" y="1643831"/>
            <a:ext cx="8575477" cy="888343"/>
          </a:xfrm>
          <a:prstGeom prst="rect">
            <a:avLst/>
          </a:prstGeom>
        </p:spPr>
      </p:pic>
      <p:pic>
        <p:nvPicPr>
          <p:cNvPr id="7" name="Image 6">
            <a:extLst>
              <a:ext uri="{FF2B5EF4-FFF2-40B4-BE49-F238E27FC236}">
                <a16:creationId xmlns:a16="http://schemas.microsoft.com/office/drawing/2014/main" id="{B734F366-E9C6-F7C4-8E93-96BE1BBE6245}"/>
              </a:ext>
            </a:extLst>
          </p:cNvPr>
          <p:cNvPicPr>
            <a:picLocks noChangeAspect="1"/>
          </p:cNvPicPr>
          <p:nvPr/>
        </p:nvPicPr>
        <p:blipFill>
          <a:blip r:embed="rId3"/>
          <a:stretch>
            <a:fillRect/>
          </a:stretch>
        </p:blipFill>
        <p:spPr>
          <a:xfrm>
            <a:off x="0" y="3035300"/>
            <a:ext cx="8915315" cy="3822700"/>
          </a:xfrm>
          <a:prstGeom prst="rect">
            <a:avLst/>
          </a:prstGeom>
        </p:spPr>
      </p:pic>
    </p:spTree>
    <p:extLst>
      <p:ext uri="{BB962C8B-B14F-4D97-AF65-F5344CB8AC3E}">
        <p14:creationId xmlns:p14="http://schemas.microsoft.com/office/powerpoint/2010/main" val="4187843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7B8AB-481F-61FA-12AE-2E1E50A575E2}"/>
              </a:ext>
            </a:extLst>
          </p:cNvPr>
          <p:cNvSpPr>
            <a:spLocks noGrp="1"/>
          </p:cNvSpPr>
          <p:nvPr>
            <p:ph type="ctrTitle"/>
          </p:nvPr>
        </p:nvSpPr>
        <p:spPr/>
        <p:txBody>
          <a:bodyPr/>
          <a:lstStyle/>
          <a:p>
            <a:r>
              <a:rPr lang="fr-FR" dirty="0"/>
              <a:t>Bilan du projet</a:t>
            </a:r>
          </a:p>
        </p:txBody>
      </p:sp>
      <p:sp>
        <p:nvSpPr>
          <p:cNvPr id="3" name="Espace réservé du texte 2">
            <a:extLst>
              <a:ext uri="{FF2B5EF4-FFF2-40B4-BE49-F238E27FC236}">
                <a16:creationId xmlns:a16="http://schemas.microsoft.com/office/drawing/2014/main" id="{058985B6-2615-F928-6488-76F2A3294412}"/>
              </a:ext>
            </a:extLst>
          </p:cNvPr>
          <p:cNvSpPr>
            <a:spLocks noGrp="1"/>
          </p:cNvSpPr>
          <p:nvPr>
            <p:ph type="body" sz="quarter" idx="14"/>
          </p:nvPr>
        </p:nvSpPr>
        <p:spPr>
          <a:xfrm>
            <a:off x="549473" y="1989474"/>
            <a:ext cx="8694148" cy="2519907"/>
          </a:xfrm>
        </p:spPr>
        <p:txBody>
          <a:bodyPr/>
          <a:lstStyle/>
          <a:p>
            <a:r>
              <a:rPr lang="fr-FR" dirty="0"/>
              <a:t>Les objectifs fixés initialement n’ont pas tous été atteints et il a été reconnu par mes responsables que de nombreuses contraintes non anticipées m’ont empêché d’y parvenir.</a:t>
            </a:r>
          </a:p>
          <a:p>
            <a:r>
              <a:rPr lang="fr-FR" dirty="0"/>
              <a:t>La dernière semaine de mon stage, j’ai fait un transfert de connaissance du projet à deux autres développeurs de mon équipe qui ont pris en charge le reste des évolutions à faire. On a pu valider ensemble le travail que j’avais effectué et échanger pour définir la stratégie pour livrer toutes les améliorations à la date prévue.</a:t>
            </a:r>
          </a:p>
          <a:p>
            <a:r>
              <a:rPr lang="fr-FR" dirty="0"/>
              <a:t>Au terme de ce stage, j’ai réussi à prendre en main les différentes technologies du périmètre pour la réalisation du projet, même si au départ ça m’a demandé beaucoup de temps.</a:t>
            </a:r>
          </a:p>
        </p:txBody>
      </p:sp>
    </p:spTree>
    <p:extLst>
      <p:ext uri="{BB962C8B-B14F-4D97-AF65-F5344CB8AC3E}">
        <p14:creationId xmlns:p14="http://schemas.microsoft.com/office/powerpoint/2010/main" val="4159157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D7AFF-4EDB-EF56-E49E-E9E2ABDF046C}"/>
              </a:ext>
            </a:extLst>
          </p:cNvPr>
          <p:cNvSpPr>
            <a:spLocks noGrp="1"/>
          </p:cNvSpPr>
          <p:nvPr>
            <p:ph type="ctrTitle"/>
          </p:nvPr>
        </p:nvSpPr>
        <p:spPr/>
        <p:txBody>
          <a:bodyPr/>
          <a:lstStyle/>
          <a:p>
            <a:r>
              <a:rPr lang="fr-FR" dirty="0"/>
              <a:t>Bilan personnel et perspectives</a:t>
            </a:r>
          </a:p>
        </p:txBody>
      </p:sp>
      <p:sp>
        <p:nvSpPr>
          <p:cNvPr id="3" name="Espace réservé du texte 2">
            <a:extLst>
              <a:ext uri="{FF2B5EF4-FFF2-40B4-BE49-F238E27FC236}">
                <a16:creationId xmlns:a16="http://schemas.microsoft.com/office/drawing/2014/main" id="{AAB6A25A-A3DF-D999-CCA9-FCADB59C47D1}"/>
              </a:ext>
            </a:extLst>
          </p:cNvPr>
          <p:cNvSpPr>
            <a:spLocks noGrp="1"/>
          </p:cNvSpPr>
          <p:nvPr>
            <p:ph type="body" sz="quarter" idx="14"/>
          </p:nvPr>
        </p:nvSpPr>
        <p:spPr>
          <a:xfrm>
            <a:off x="549473" y="1989474"/>
            <a:ext cx="8694148" cy="4424026"/>
          </a:xfrm>
        </p:spPr>
        <p:txBody>
          <a:bodyPr/>
          <a:lstStyle/>
          <a:p>
            <a:r>
              <a:rPr lang="fr-FR" dirty="0"/>
              <a:t>Les 3 mois que j’ai passé en stage au sein d’Inetum se sont écoulés rapidement de mon point de vue. J’ai particulièrement apprécié la collaboration et l’esprit de groupe qui régnait dans mon équipe. Je suis satisfait d’avoir mené à bien une partie des tâches qui m’ont été confiées.</a:t>
            </a:r>
          </a:p>
          <a:p>
            <a:r>
              <a:rPr lang="fr-FR" dirty="0"/>
              <a:t>Cette première expérience m’a permis de mobiliser l’ensemble des compétence acquises durant ma formation, de les approfondir, de gagner en autonomie, d’élargir mes compétences en abordant des technologies telles que docker, </a:t>
            </a:r>
            <a:r>
              <a:rPr lang="fr-FR" dirty="0" err="1"/>
              <a:t>jenkins</a:t>
            </a:r>
            <a:r>
              <a:rPr lang="fr-FR" dirty="0"/>
              <a:t> ou la plateforme azure.</a:t>
            </a:r>
          </a:p>
          <a:p>
            <a:r>
              <a:rPr lang="fr-FR" dirty="0"/>
              <a:t>Cette expérience m’a aussi permis de découvrir le monde du développement dans une entreprise dédiée au numérique et d’interagir avec les acteurs du projet, responsable de service, chef de projet et équipes de développement. Tous ensemble, ils ont enrichi ma vision de ce milieu, m’ont convaincu de l’importance d’une bonne communication et su me confirmer mon goût pour le développement d’applications.</a:t>
            </a:r>
          </a:p>
          <a:p>
            <a:r>
              <a:rPr lang="fr-FR" dirty="0"/>
              <a:t>Enfin, la fin de mon stage s’est soldée par un retour positif de la part de mes responsables et de mon équipe. J’ai eu une proposition de CDI que j’ai acceptée. C’est donc confiant que j’aborde la suite pour progresser jusqu’à l’autonomie complète.</a:t>
            </a:r>
          </a:p>
        </p:txBody>
      </p:sp>
    </p:spTree>
    <p:extLst>
      <p:ext uri="{BB962C8B-B14F-4D97-AF65-F5344CB8AC3E}">
        <p14:creationId xmlns:p14="http://schemas.microsoft.com/office/powerpoint/2010/main" val="753763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Props1.xml><?xml version="1.0" encoding="utf-8"?>
<ds:datastoreItem xmlns:ds="http://schemas.openxmlformats.org/officeDocument/2006/customXml" ds:itemID="{4943F408-0C35-4C68-992E-47560AEC89DF}">
  <ds:schemaRefs>
    <ds:schemaRef ds:uri="http://schemas.microsoft.com/sharepoint/v3/contenttype/forms"/>
  </ds:schemaRefs>
</ds:datastoreItem>
</file>

<file path=customXml/itemProps2.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1383</TotalTime>
  <Words>4670</Words>
  <Application>Microsoft Office PowerPoint</Application>
  <PresentationFormat>Format A4 (210 x 297 mm)</PresentationFormat>
  <Paragraphs>426</Paragraphs>
  <Slides>94</Slides>
  <Notes>5</Notes>
  <HiddenSlides>0</HiddenSlides>
  <MMClips>0</MMClips>
  <ScaleCrop>false</ScaleCrop>
  <HeadingPairs>
    <vt:vector size="8" baseType="variant">
      <vt:variant>
        <vt:lpstr>Polices utilisées</vt:lpstr>
      </vt:variant>
      <vt:variant>
        <vt:i4>7</vt:i4>
      </vt:variant>
      <vt:variant>
        <vt:lpstr>Thème</vt:lpstr>
      </vt:variant>
      <vt:variant>
        <vt:i4>5</vt:i4>
      </vt:variant>
      <vt:variant>
        <vt:lpstr>Serveurs OLE incorporés</vt:lpstr>
      </vt:variant>
      <vt:variant>
        <vt:i4>1</vt:i4>
      </vt:variant>
      <vt:variant>
        <vt:lpstr>Titres des diapositives</vt:lpstr>
      </vt:variant>
      <vt:variant>
        <vt:i4>94</vt:i4>
      </vt:variant>
    </vt:vector>
  </HeadingPairs>
  <TitlesOfParts>
    <vt:vector size="107" baseType="lpstr">
      <vt:lpstr>Arial</vt:lpstr>
      <vt:lpstr>Calibri</vt:lpstr>
      <vt:lpstr>Lucida Grande</vt:lpstr>
      <vt:lpstr>Myriad Pro</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Présentation de l’entreprise</vt:lpstr>
      <vt:lpstr>Historique et présentation du groupe</vt:lpstr>
      <vt:lpstr>En France</vt:lpstr>
      <vt:lpstr>L’Agence</vt:lpstr>
      <vt:lpstr>Organisation des services</vt:lpstr>
      <vt:lpstr>Squad 3</vt:lpstr>
      <vt:lpstr>Présentation du projet </vt:lpstr>
      <vt:lpstr>Enjeu stratégique pour le Conseil Régional d’Occitanie</vt:lpstr>
      <vt:lpstr>La plateforme Entreprise</vt:lpstr>
      <vt:lpstr>Hub Entreprendre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Environnement technique</vt:lpstr>
      <vt:lpstr>Echéances et répartition des tâches</vt:lpstr>
      <vt:lpstr>Productions attendues</vt:lpstr>
      <vt:lpstr>Contraintes du projet</vt:lpstr>
      <vt:lpstr>Missions annexes</vt:lpstr>
      <vt:lpstr>CARL Source – Education et Port</vt:lpstr>
      <vt:lpstr>CARL Source – Education et Port</vt:lpstr>
      <vt:lpstr>Présentation PowerPoint</vt:lpstr>
      <vt:lpstr>Conception fonctionnelle</vt:lpstr>
      <vt:lpstr>Pourquoi Conception fonctionnelle ?</vt:lpstr>
      <vt:lpstr>Analyse du besoin – Hub Entreprendre</vt:lpstr>
      <vt:lpstr>Contexte et objectifs du Hub</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PR7 : Extraction des dispositifs</vt:lpstr>
      <vt:lpstr>PR7 : PlanService.ts (Service)</vt:lpstr>
      <vt:lpstr>PR7 : Plan-list-component.ts</vt:lpstr>
      <vt:lpstr>PR7 : Plan-list-component.html</vt:lpstr>
      <vt:lpstr>PR7 : Extraction des dispositifs</vt:lpstr>
      <vt:lpstr>PlanController</vt:lpstr>
      <vt:lpstr>AppAccessControl</vt:lpstr>
      <vt:lpstr>PlanService et PlanServiceImpl</vt:lpstr>
      <vt:lpstr>PlanExportInformation</vt:lpstr>
      <vt:lpstr>Présentation PowerPoint</vt:lpstr>
      <vt:lpstr>PlanExportDTO</vt:lpstr>
      <vt:lpstr>ExportPlan</vt:lpstr>
      <vt:lpstr>ExportService</vt:lpstr>
      <vt:lpstr>ExportServiceImpl</vt:lpstr>
      <vt:lpstr>Présentation PowerPoint</vt:lpstr>
      <vt:lpstr>Présentation PowerPoint</vt:lpstr>
      <vt:lpstr>Deploiement</vt:lpstr>
      <vt:lpstr>CodeP</vt:lpstr>
      <vt:lpstr>Présentation PowerPoint</vt:lpstr>
      <vt:lpstr>Jenkins.file</vt:lpstr>
      <vt:lpstr>deploiement</vt:lpstr>
      <vt:lpstr>Tests</vt:lpstr>
      <vt:lpstr>Tests</vt:lpstr>
      <vt:lpstr>Tests</vt:lpstr>
      <vt:lpstr>Tests</vt:lpstr>
      <vt:lpstr>Bilan du projet</vt:lpstr>
      <vt:lpstr>Bilan du projet</vt:lpstr>
      <vt:lpstr>Bilan personnel et perspectives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409</cp:revision>
  <cp:lastPrinted>2017-01-24T17:37:38Z</cp:lastPrinted>
  <dcterms:created xsi:type="dcterms:W3CDTF">2017-09-04T14:23:47Z</dcterms:created>
  <dcterms:modified xsi:type="dcterms:W3CDTF">2022-08-21T17:50:15Z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